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embeddings/oleObject4.bin" ContentType="application/vnd.openxmlformats-officedocument.oleObject"/>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Default Extension="wmf" ContentType="image/x-wmf"/>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41.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Default Extension="pict" ContentType="image/pict"/>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notesSlides/notesSlide35.xml" ContentType="application/vnd.openxmlformats-officedocument.presentationml.notes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51.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notesSlides/notesSlide43.xml" ContentType="application/vnd.openxmlformats-officedocument.presentationml.notesSlide+xml"/>
  <Override PartName="/ppt/slides/slide10.xml" ContentType="application/vnd.openxmlformats-officedocument.presentationml.slide+xml"/>
  <Override PartName="/ppt/notesSlides/notesSlide45.xml" ContentType="application/vnd.openxmlformats-officedocument.presentationml.notesSlide+xml"/>
  <Override PartName="/ppt/slides/slide33.xml" ContentType="application/vnd.openxmlformats-officedocument.presentationml.slide+xml"/>
  <Override PartName="/ppt/notesSlides/notesSlide48.xml" ContentType="application/vnd.openxmlformats-officedocument.presentationml.notes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83.xml" ContentType="application/vnd.openxmlformats-officedocument.presentationml.sl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39.xml" ContentType="application/vnd.openxmlformats-officedocument.presentationml.notesSlide+xml"/>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6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slides/slide84.xml" ContentType="application/vnd.openxmlformats-officedocument.presentationml.slide+xml"/>
  <Override PartName="/ppt/notesSlides/notesSlide27.xml" ContentType="application/vnd.openxmlformats-officedocument.presentationml.notesSlide+xml"/>
  <Override PartName="/ppt/slides/slide2.xml" ContentType="application/vnd.openxmlformats-officedocument.presentationml.slide+xml"/>
  <Override PartName="/ppt/slides/slide80.xml" ContentType="application/vnd.openxmlformats-officedocument.presentationml.slide+xml"/>
  <Override PartName="/ppt/slides/slide69.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notesSlides/notesSlide40.xml" ContentType="application/vnd.openxmlformats-officedocument.presentationml.notes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embeddings/oleObject6.bin" ContentType="application/vnd.openxmlformats-officedocument.oleObject"/>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63.xml" ContentType="application/vnd.openxmlformats-officedocument.presentationml.slide+xml"/>
  <Override PartName="/ppt/embeddings/oleObject5.bin" ContentType="application/vnd.openxmlformats-officedocument.oleObject"/>
  <Override PartName="/ppt/slides/slide14.xml" ContentType="application/vnd.openxmlformats-officedocument.presentationml.slide+xml"/>
  <Override PartName="/ppt/slides/slide40.xml" ContentType="application/vnd.openxmlformats-officedocument.presentationml.slide+xml"/>
  <Override PartName="/ppt/slides/slide82.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Default Extension="doc" ContentType="application/msword"/>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70.xml" ContentType="application/vnd.openxmlformats-officedocument.presentationml.slide+xml"/>
  <Override PartName="/ppt/embeddings/oleObject7.bin" ContentType="application/vnd.openxmlformats-officedocument.oleObject"/>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7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79.xml" ContentType="application/vnd.openxmlformats-officedocument.presentationml.slide+xml"/>
  <Default Extension="jpeg" ContentType="image/jpeg"/>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72.xml" ContentType="application/vnd.openxmlformats-officedocument.presentationml.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86"/>
  </p:notesMasterIdLst>
  <p:handoutMasterIdLst>
    <p:handoutMasterId r:id="rId87"/>
  </p:handoutMasterIdLst>
  <p:sldIdLst>
    <p:sldId id="616" r:id="rId2"/>
    <p:sldId id="536" r:id="rId3"/>
    <p:sldId id="618" r:id="rId4"/>
    <p:sldId id="619" r:id="rId5"/>
    <p:sldId id="620" r:id="rId6"/>
    <p:sldId id="621" r:id="rId7"/>
    <p:sldId id="624" r:id="rId8"/>
    <p:sldId id="625" r:id="rId9"/>
    <p:sldId id="622" r:id="rId10"/>
    <p:sldId id="623" r:id="rId11"/>
    <p:sldId id="627" r:id="rId12"/>
    <p:sldId id="628" r:id="rId13"/>
    <p:sldId id="629" r:id="rId14"/>
    <p:sldId id="539" r:id="rId15"/>
    <p:sldId id="540" r:id="rId16"/>
    <p:sldId id="544" r:id="rId17"/>
    <p:sldId id="626" r:id="rId18"/>
    <p:sldId id="635" r:id="rId19"/>
    <p:sldId id="690" r:id="rId20"/>
    <p:sldId id="700" r:id="rId21"/>
    <p:sldId id="693" r:id="rId22"/>
    <p:sldId id="694" r:id="rId23"/>
    <p:sldId id="695" r:id="rId24"/>
    <p:sldId id="696" r:id="rId25"/>
    <p:sldId id="697" r:id="rId26"/>
    <p:sldId id="699" r:id="rId27"/>
    <p:sldId id="674" r:id="rId28"/>
    <p:sldId id="675" r:id="rId29"/>
    <p:sldId id="676" r:id="rId30"/>
    <p:sldId id="677" r:id="rId31"/>
    <p:sldId id="678" r:id="rId32"/>
    <p:sldId id="679" r:id="rId33"/>
    <p:sldId id="680" r:id="rId34"/>
    <p:sldId id="681" r:id="rId35"/>
    <p:sldId id="682" r:id="rId36"/>
    <p:sldId id="683" r:id="rId37"/>
    <p:sldId id="684" r:id="rId38"/>
    <p:sldId id="685" r:id="rId39"/>
    <p:sldId id="661" r:id="rId40"/>
    <p:sldId id="662" r:id="rId41"/>
    <p:sldId id="663" r:id="rId42"/>
    <p:sldId id="701" r:id="rId43"/>
    <p:sldId id="708" r:id="rId44"/>
    <p:sldId id="707" r:id="rId45"/>
    <p:sldId id="705" r:id="rId46"/>
    <p:sldId id="706" r:id="rId47"/>
    <p:sldId id="709" r:id="rId48"/>
    <p:sldId id="636" r:id="rId49"/>
    <p:sldId id="637" r:id="rId50"/>
    <p:sldId id="638" r:id="rId51"/>
    <p:sldId id="686" r:id="rId52"/>
    <p:sldId id="687" r:id="rId53"/>
    <p:sldId id="688" r:id="rId54"/>
    <p:sldId id="670" r:id="rId55"/>
    <p:sldId id="664" r:id="rId56"/>
    <p:sldId id="665" r:id="rId57"/>
    <p:sldId id="667" r:id="rId58"/>
    <p:sldId id="668" r:id="rId59"/>
    <p:sldId id="669" r:id="rId60"/>
    <p:sldId id="671" r:id="rId61"/>
    <p:sldId id="672" r:id="rId62"/>
    <p:sldId id="541" r:id="rId63"/>
    <p:sldId id="546" r:id="rId64"/>
    <p:sldId id="547" r:id="rId65"/>
    <p:sldId id="548" r:id="rId66"/>
    <p:sldId id="549" r:id="rId67"/>
    <p:sldId id="552" r:id="rId68"/>
    <p:sldId id="553" r:id="rId69"/>
    <p:sldId id="554" r:id="rId70"/>
    <p:sldId id="555" r:id="rId71"/>
    <p:sldId id="557" r:id="rId72"/>
    <p:sldId id="558" r:id="rId73"/>
    <p:sldId id="559" r:id="rId74"/>
    <p:sldId id="560" r:id="rId75"/>
    <p:sldId id="561" r:id="rId76"/>
    <p:sldId id="562" r:id="rId77"/>
    <p:sldId id="563" r:id="rId78"/>
    <p:sldId id="564" r:id="rId79"/>
    <p:sldId id="565" r:id="rId80"/>
    <p:sldId id="566" r:id="rId81"/>
    <p:sldId id="630" r:id="rId82"/>
    <p:sldId id="593" r:id="rId83"/>
    <p:sldId id="597" r:id="rId84"/>
    <p:sldId id="598" r:id="rId85"/>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532" autoAdjust="0"/>
    <p:restoredTop sz="82503" autoAdjust="0"/>
  </p:normalViewPr>
  <p:slideViewPr>
    <p:cSldViewPr snapToGrid="0">
      <p:cViewPr varScale="1">
        <p:scale>
          <a:sx n="132" d="100"/>
          <a:sy n="132" d="100"/>
        </p:scale>
        <p:origin x="-169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25776"/>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slide" Target="slides/slide73.xml"/><Relationship Id="rId25" Type="http://schemas.openxmlformats.org/officeDocument/2006/relationships/slide" Target="slides/slide24.xml"/><Relationship Id="rId10" Type="http://schemas.openxmlformats.org/officeDocument/2006/relationships/slide" Target="slides/slide9.xml"/><Relationship Id="rId90" Type="http://schemas.openxmlformats.org/officeDocument/2006/relationships/viewProps" Target="viewProps.xml"/><Relationship Id="rId50" Type="http://schemas.openxmlformats.org/officeDocument/2006/relationships/slide" Target="slides/slide49.xml"/><Relationship Id="rId77" Type="http://schemas.openxmlformats.org/officeDocument/2006/relationships/slide" Target="slides/slide76.xml"/><Relationship Id="rId63" Type="http://schemas.openxmlformats.org/officeDocument/2006/relationships/slide" Target="slides/slide62.xml"/><Relationship Id="rId17" Type="http://schemas.openxmlformats.org/officeDocument/2006/relationships/slide" Target="slides/slide16.xml"/><Relationship Id="rId85" Type="http://schemas.openxmlformats.org/officeDocument/2006/relationships/slide" Target="slides/slide8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92" Type="http://schemas.openxmlformats.org/officeDocument/2006/relationships/tableStyles" Target="tableStyles.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9" Type="http://schemas.openxmlformats.org/officeDocument/2006/relationships/presProps" Target="presProps.xml"/><Relationship Id="rId88" Type="http://schemas.openxmlformats.org/officeDocument/2006/relationships/printerSettings" Target="printerSettings/printerSettings1.bin"/><Relationship Id="rId87" Type="http://schemas.openxmlformats.org/officeDocument/2006/relationships/handoutMaster" Target="handoutMasters/handoutMaster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82" Type="http://schemas.openxmlformats.org/officeDocument/2006/relationships/slide" Target="slides/slide81.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slide" Target="slides/slide74.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slide" Target="slides/slide75.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3" Type="http://schemas.openxmlformats.org/officeDocument/2006/relationships/slide" Target="slides/slide2.xml"/><Relationship Id="rId86" Type="http://schemas.openxmlformats.org/officeDocument/2006/relationships/notesMaster" Target="notesMasters/notesMaster1.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theme" Target="theme/theme1.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slide" Target="slides/slide77.xml"/><Relationship Id="rId22" Type="http://schemas.openxmlformats.org/officeDocument/2006/relationships/slide" Target="slides/slide21.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png"/><Relationship Id="rId3" Type="http://schemas.openxmlformats.org/officeDocument/2006/relationships/image" Target="../media/image35.png"/><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pict"/></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1.pict"/><Relationship Id="rId1" Type="http://schemas.openxmlformats.org/officeDocument/2006/relationships/image" Target="../media/image50.pict"/></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pict"/><Relationship Id="rId1" Type="http://schemas.openxmlformats.org/officeDocument/2006/relationships/image" Target="../media/image53.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Grp="1" noRot="1" noChangeAspect="1"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24738"/>
            <a:fld id="{96839885-78BD-5149-B358-3B51BBDB2CE0}" type="slidenum">
              <a:rPr lang="en-US"/>
              <a:pPr defTabSz="924738"/>
              <a:t>2</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C5B012-DF32-7143-88AA-4B41C12C54B9}" type="slidenum">
              <a:rPr lang="en-US"/>
              <a:pPr/>
              <a:t>11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44DBBD8-3CEE-0441-A4C2-69711221852D}" type="slidenum">
              <a:rPr lang="en-US"/>
              <a:pPr/>
              <a:t>12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3DF156-1D50-4E42-B04A-CDF205E0C414}" type="slidenum">
              <a:rPr lang="en-US"/>
              <a:pPr/>
              <a:t>13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7957591-9F9B-E343-AF97-427B304A3B30}" type="slidenum">
              <a:rPr lang="en-US"/>
              <a:pPr/>
              <a:t>14</a:t>
            </a:fld>
            <a:endParaRPr lang="en-US"/>
          </a:p>
        </p:txBody>
      </p:sp>
      <p:sp>
        <p:nvSpPr>
          <p:cNvPr id="102403" name="Rectangle 2"/>
          <p:cNvSpPr>
            <a:spLocks noGrp="1" noRot="1" noChangeAspect="1" noChangeArrowheads="1" noTextEdit="1"/>
          </p:cNvSpPr>
          <p:nvPr>
            <p:ph type="sldImg"/>
          </p:nvPr>
        </p:nvSpPr>
        <p:spPr>
          <a:xfrm>
            <a:off x="841375" y="214313"/>
            <a:ext cx="5268913" cy="3951287"/>
          </a:xfrm>
          <a:solidFill>
            <a:srgbClr val="FFFFFF"/>
          </a:solidFill>
          <a:ln/>
        </p:spPr>
      </p:sp>
      <p:sp>
        <p:nvSpPr>
          <p:cNvPr id="102404" name="Text Box 3"/>
          <p:cNvSpPr>
            <a:spLocks noGrp="1" noChangeArrowheads="1"/>
          </p:cNvSpPr>
          <p:nvPr>
            <p:ph type="body" idx="1"/>
          </p:nvPr>
        </p:nvSpPr>
        <p:spPr>
          <a:xfrm>
            <a:off x="610679" y="4405335"/>
            <a:ext cx="5726127" cy="4575946"/>
          </a:xfrm>
          <a:noFill/>
          <a:ln/>
        </p:spPr>
        <p:txBody>
          <a:bodyPr wrap="none" anchor="ctr"/>
          <a:lstStyle/>
          <a:p>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374B4CC-9590-1749-86DE-B0C878A314DD}" type="slidenum">
              <a:rPr lang="en-US"/>
              <a:pPr/>
              <a:t>15</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561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1FD5EB7-C8C2-F340-85B1-4C59B9E1AC5F}" type="slidenum">
              <a:rPr lang="en-US" sz="1200">
                <a:latin typeface="Arial" pitchFamily="-65" charset="0"/>
              </a:rPr>
              <a:pPr algn="r" defTabSz="928331"/>
              <a:t>16</a:t>
            </a:fld>
            <a:endParaRPr lang="en-US" sz="1200" dirty="0">
              <a:latin typeface="Arial" pitchFamily="-65" charset="0"/>
            </a:endParaRPr>
          </a:p>
        </p:txBody>
      </p:sp>
      <p:sp>
        <p:nvSpPr>
          <p:cNvPr id="495619" name="Rectangle 2"/>
          <p:cNvSpPr>
            <a:spLocks noGrp="1" noRot="1" noChangeAspect="1" noChangeArrowheads="1" noTextEdit="1"/>
          </p:cNvSpPr>
          <p:nvPr>
            <p:ph type="sldImg"/>
          </p:nvPr>
        </p:nvSpPr>
        <p:spPr>
          <a:xfrm>
            <a:off x="1181100" y="695325"/>
            <a:ext cx="4637088" cy="3478213"/>
          </a:xfrm>
          <a:ln/>
        </p:spPr>
      </p:sp>
      <p:sp>
        <p:nvSpPr>
          <p:cNvPr id="49562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You will see in the afternoon and heard in Silver Level Compatibility </a:t>
            </a:r>
          </a:p>
          <a:p>
            <a:pPr eaLnBrk="1" hangingPunct="1">
              <a:buFontTx/>
              <a:buChar char="-"/>
            </a:pPr>
            <a:r>
              <a:rPr lang="en-GB">
                <a:latin typeface="Times New Roman" pitchFamily="-65" charset="0"/>
              </a:rPr>
              <a:t>Every system needs to have a UML model descriptive enough</a:t>
            </a:r>
          </a:p>
          <a:p>
            <a:pPr eaLnBrk="1" hangingPunct="1">
              <a:buFontTx/>
              <a:buChar char="-"/>
            </a:pPr>
            <a:r>
              <a:rPr lang="en-GB">
                <a:latin typeface="Times New Roman" pitchFamily="-65" charset="0"/>
              </a:rPr>
              <a:t>All the attributes and classes for this system is annotated using terms/concepts from Enterprise Vocabulary System</a:t>
            </a:r>
          </a:p>
          <a:p>
            <a:pPr eaLnBrk="1" hangingPunct="1">
              <a:buFontTx/>
              <a:buChar char="-"/>
            </a:pPr>
            <a:r>
              <a:rPr lang="en-GB">
                <a:latin typeface="Times New Roman" pitchFamily="-65" charset="0"/>
              </a:rPr>
              <a:t>The information model is registered in cancer data standards reporsitory and transformed to common data elements. </a:t>
            </a:r>
          </a:p>
          <a:p>
            <a:pPr eaLnBrk="1" hangingPunct="1">
              <a:buFontTx/>
              <a:buChar char="-"/>
            </a:pPr>
            <a:r>
              <a:rPr lang="en-GB">
                <a:latin typeface="Times New Roman" pitchFamily="-65" charset="0"/>
              </a:rPr>
              <a:t>For now consider each class/attribute/data type tuple corresponds to a CDE. Each CDE has a public ID.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1337A0-AB3F-784E-9EF0-3A9058B986B1}"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18</a:t>
            </a:fld>
            <a:endParaRPr lang="en-US"/>
          </a:p>
        </p:txBody>
      </p:sp>
      <p:sp>
        <p:nvSpPr>
          <p:cNvPr id="711682" name="Rectangle 2"/>
          <p:cNvSpPr>
            <a:spLocks noGrp="1" noRot="1" noChangeAspect="1"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1337A0-AB3F-784E-9EF0-3A9058B986B1}"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D8C230C-D2CC-2A45-8F85-EB4AD0DF5766}" type="slidenum">
              <a:rPr lang="en-US"/>
              <a:pPr/>
              <a:t>34</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9513" y="695325"/>
            <a:ext cx="4637087" cy="3478213"/>
          </a:xfrm>
          <a:ln/>
        </p:spPr>
      </p:sp>
      <p:sp>
        <p:nvSpPr>
          <p:cNvPr id="46083" name="Rectangle 3"/>
          <p:cNvSpPr>
            <a:spLocks noGrp="1" noChangeArrowheads="1"/>
          </p:cNvSpPr>
          <p:nvPr>
            <p:ph type="body" idx="1"/>
          </p:nvPr>
        </p:nvSpPr>
        <p:spPr>
          <a:xfrm>
            <a:off x="933027" y="4403564"/>
            <a:ext cx="5131647" cy="4171628"/>
          </a:xfrm>
          <a:noFill/>
          <a:ln/>
        </p:spPr>
        <p:txBody>
          <a:bodyPr/>
          <a:lstStyle/>
          <a:p>
            <a:pPr marL="232486" indent="-232486">
              <a:lnSpc>
                <a:spcPct val="80000"/>
              </a:lnSpc>
            </a:pPr>
            <a:r>
              <a:rPr lang="en-US" sz="800" dirty="0">
                <a:latin typeface="Arial" pitchFamily="-65" charset="0"/>
              </a:rPr>
              <a:t>Why model?</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Short answer is it is absolutely required and the first step in the caCORE process is to draw your system/project domain in UML. * The model, when semantically annotated and combined with service metadata becomes the foundation that allows the grid and grid services to programmatically discover and combine relevant information from different data services. This has to be done early and well and updated as you update your data service</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Remember the model is not just for your application but for interoperability with others.</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In addition is helps by</a:t>
            </a:r>
          </a:p>
          <a:p>
            <a:pPr marL="697459" lvl="1" indent="-232486">
              <a:lnSpc>
                <a:spcPct val="80000"/>
              </a:lnSpc>
            </a:pPr>
            <a:r>
              <a:rPr lang="en-US" sz="900" b="1" dirty="0">
                <a:latin typeface="Arial" pitchFamily="-65" charset="0"/>
              </a:rPr>
              <a:t>Helps you visualize a system</a:t>
            </a:r>
          </a:p>
          <a:p>
            <a:pPr marL="697459" lvl="1" indent="-232486">
              <a:lnSpc>
                <a:spcPct val="80000"/>
              </a:lnSpc>
            </a:pPr>
            <a:r>
              <a:rPr lang="en-US" sz="900" b="1" dirty="0">
                <a:latin typeface="Arial" pitchFamily="-65" charset="0"/>
              </a:rPr>
              <a:t>Permits you to specify the structure or behavior of a system</a:t>
            </a:r>
          </a:p>
          <a:p>
            <a:pPr marL="697459" lvl="1" indent="-232486">
              <a:lnSpc>
                <a:spcPct val="80000"/>
              </a:lnSpc>
            </a:pPr>
            <a:r>
              <a:rPr lang="en-US" sz="900" b="1" dirty="0">
                <a:latin typeface="Arial" pitchFamily="-65" charset="0"/>
              </a:rPr>
              <a:t>Guides you in constructing a system</a:t>
            </a:r>
          </a:p>
          <a:p>
            <a:pPr marL="697459" lvl="1" indent="-232486">
              <a:lnSpc>
                <a:spcPct val="80000"/>
              </a:lnSpc>
            </a:pPr>
            <a:r>
              <a:rPr lang="en-US" sz="900" b="1" dirty="0">
                <a:latin typeface="Arial" pitchFamily="-65" charset="0"/>
              </a:rPr>
              <a:t>Documents the decisions you have made</a:t>
            </a:r>
          </a:p>
          <a:p>
            <a:pPr marL="697459" lvl="1"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Additional reasons are:</a:t>
            </a:r>
          </a:p>
          <a:p>
            <a:pPr marL="232486" indent="-232486">
              <a:lnSpc>
                <a:spcPct val="80000"/>
              </a:lnSpc>
            </a:pPr>
            <a:r>
              <a:rPr lang="en-US" sz="1000" b="1" dirty="0">
                <a:latin typeface="Arial" pitchFamily="-65" charset="0"/>
              </a:rPr>
              <a:t>Build models of complex systems because they are difficult to comprehend in their entirety </a:t>
            </a:r>
          </a:p>
          <a:p>
            <a:pPr marL="232486" indent="-232486">
              <a:lnSpc>
                <a:spcPct val="80000"/>
              </a:lnSpc>
            </a:pPr>
            <a:r>
              <a:rPr lang="en-US" sz="1000" b="1" dirty="0">
                <a:latin typeface="Arial" pitchFamily="-65" charset="0"/>
              </a:rPr>
              <a:t>Build models to better understand the system you are developing.</a:t>
            </a:r>
          </a:p>
          <a:p>
            <a:pPr marL="232486" indent="-232486">
              <a:lnSpc>
                <a:spcPct val="80000"/>
              </a:lnSpc>
            </a:pPr>
            <a:r>
              <a:rPr lang="en-US" sz="1000" b="1" dirty="0">
                <a:latin typeface="Arial" pitchFamily="-65" charset="0"/>
              </a:rPr>
              <a:t>The caBIG process and architecture is model driven, it is required for interoperability and silver level compliance</a:t>
            </a: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There are three parts to the system model: the logical model, data model, and data mapping model.  The logical model describes the target domain and should be created in the logical package.* The Data Model describes the database schema* and the Object relational mapping maps classes to object. All of these are drawn in UML. Throughout this presentation, the terms “logical model”, “domain model” and “object model” are used interchangeably.*</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caCORE SDK tools impose modeling guidelines* such as</a:t>
            </a:r>
          </a:p>
          <a:p>
            <a:pPr marL="697459" lvl="1" indent="-232486">
              <a:lnSpc>
                <a:spcPct val="80000"/>
              </a:lnSpc>
            </a:pPr>
            <a:r>
              <a:rPr lang="en-US" sz="800" b="1" dirty="0">
                <a:latin typeface="Arial" pitchFamily="-65" charset="0"/>
              </a:rPr>
              <a:t>Java naming conventions*</a:t>
            </a:r>
          </a:p>
          <a:p>
            <a:pPr marL="697459" lvl="1" indent="-232486">
              <a:lnSpc>
                <a:spcPct val="80000"/>
              </a:lnSpc>
            </a:pPr>
            <a:r>
              <a:rPr lang="en-US" sz="800" dirty="0">
                <a:latin typeface="Arial" pitchFamily="-65" charset="0"/>
              </a:rPr>
              <a:t>Package rules*</a:t>
            </a:r>
          </a:p>
          <a:p>
            <a:pPr marL="697459" lvl="1" indent="-232486">
              <a:lnSpc>
                <a:spcPct val="80000"/>
              </a:lnSpc>
            </a:pPr>
            <a:r>
              <a:rPr lang="en-US" sz="800" dirty="0">
                <a:latin typeface="Arial" pitchFamily="-65" charset="0"/>
              </a:rPr>
              <a:t>Element constraints*</a:t>
            </a:r>
          </a:p>
          <a:p>
            <a:pPr marL="232486" indent="-232486">
              <a:lnSpc>
                <a:spcPct val="80000"/>
              </a:lnSpc>
            </a:pPr>
            <a:r>
              <a:rPr lang="en-US" sz="800" dirty="0">
                <a:latin typeface="Arial" pitchFamily="-65" charset="0"/>
              </a:rPr>
              <a:t>For Example, *</a:t>
            </a:r>
          </a:p>
          <a:p>
            <a:pPr marL="697459" lvl="1" indent="-232486">
              <a:lnSpc>
                <a:spcPct val="80000"/>
              </a:lnSpc>
            </a:pPr>
            <a:r>
              <a:rPr lang="en-US" sz="800" dirty="0">
                <a:latin typeface="Arial" pitchFamily="-65" charset="0"/>
              </a:rPr>
              <a:t>*Only UML class diagram elements may be used</a:t>
            </a:r>
          </a:p>
          <a:p>
            <a:pPr marL="697459" lvl="1" indent="-232486">
              <a:lnSpc>
                <a:spcPct val="80000"/>
              </a:lnSpc>
            </a:pPr>
            <a:r>
              <a:rPr lang="en-US" sz="800" dirty="0">
                <a:latin typeface="Arial" pitchFamily="-65" charset="0"/>
              </a:rPr>
              <a:t>*Cannot use interface, object, etc.</a:t>
            </a:r>
          </a:p>
          <a:p>
            <a:pPr marL="232486" indent="-232486">
              <a:lnSpc>
                <a:spcPct val="80000"/>
              </a:lnSpc>
            </a:pPr>
            <a:r>
              <a:rPr lang="en-US" sz="800" dirty="0">
                <a:latin typeface="Arial" pitchFamily="-65" charset="0"/>
              </a:rPr>
              <a:t>Detailed instructions on creating diagrams in UML can be found in the SDK Programmer’s Guide.</a:t>
            </a:r>
          </a:p>
          <a:p>
            <a:pPr marL="232486" indent="-232486">
              <a:lnSpc>
                <a:spcPct val="80000"/>
              </a:lnSpc>
            </a:pPr>
            <a:endParaRPr lang="en-GB" sz="900" dirty="0">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8A8524E-BA0A-2A4A-B192-C973975D0B7B}" type="slidenum">
              <a:rPr lang="en-US"/>
              <a:pPr/>
              <a:t>35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33027" y="4403725"/>
            <a:ext cx="5131647" cy="4171950"/>
          </a:xfrm>
          <a:noFill/>
          <a:ln/>
        </p:spPr>
        <p:txBody>
          <a:bodyPr/>
          <a:lstStyle/>
          <a:p>
            <a:endParaRPr lang="en-US">
              <a:latin typeface="Arial" pitchFamily="-65"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537A3EE-7425-C842-87C6-1EB859ECD71C}" type="slidenum">
              <a:rPr lang="en-US"/>
              <a:pPr/>
              <a:t>36</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E32133-14C7-B449-9193-FE7B42CE42D5}" type="slidenum">
              <a:rPr lang="en-US"/>
              <a:pPr/>
              <a:t>37</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48</a:t>
            </a:fld>
            <a:endParaRPr lang="en-US"/>
          </a:p>
        </p:txBody>
      </p:sp>
      <p:sp>
        <p:nvSpPr>
          <p:cNvPr id="867330" name="Rectangle 2"/>
          <p:cNvSpPr>
            <a:spLocks noGrp="1" noRot="1" noChangeAspect="1"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49</a:t>
            </a:fld>
            <a:endParaRPr lang="en-US"/>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50</a:t>
            </a:fld>
            <a:endParaRPr lang="en-US"/>
          </a:p>
        </p:txBody>
      </p:sp>
      <p:sp>
        <p:nvSpPr>
          <p:cNvPr id="865282" name="Rectangle 2"/>
          <p:cNvSpPr>
            <a:spLocks noGrp="1" noRot="1" noChangeAspect="1"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181100" y="695325"/>
            <a:ext cx="4637088" cy="3476625"/>
          </a:xfrm>
          <a:ln/>
        </p:spPr>
      </p:sp>
      <p:sp>
        <p:nvSpPr>
          <p:cNvPr id="528387"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Examples give me all services hosted by Lombardi Comprehensive Cancer Center</a:t>
            </a:r>
          </a:p>
          <a:p>
            <a:endParaRPr lang="en-US">
              <a:latin typeface="Times New Roman" pitchFamily="-65" charset="0"/>
            </a:endParaRPr>
          </a:p>
          <a:p>
            <a:r>
              <a:rPr lang="en-US">
                <a:latin typeface="Times New Roman" pitchFamily="-65" charset="0"/>
              </a:rPr>
              <a:t>Examples give me all services providing Gene information</a:t>
            </a:r>
          </a:p>
          <a:p>
            <a:endParaRPr lang="en-US">
              <a:latin typeface="Times New Roman" pitchFamily="-65" charset="0"/>
            </a:endParaRPr>
          </a:p>
          <a:p>
            <a:r>
              <a:rPr lang="en-US">
                <a:latin typeface="Times New Roman" pitchFamily="-65" charset="0"/>
              </a:rPr>
              <a:t>Examples who is exposing a certain class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1169523" y="695809"/>
            <a:ext cx="4660274" cy="3475820"/>
          </a:xfrm>
          <a:ln/>
        </p:spPr>
      </p:sp>
      <p:sp>
        <p:nvSpPr>
          <p:cNvPr id="530435"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As any other service API client needs an instance needs to be created</a:t>
            </a:r>
          </a:p>
          <a:p>
            <a:endParaRPr lang="en-US">
              <a:latin typeface="Times New Roman" pitchFamily="-65"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169523" y="695809"/>
            <a:ext cx="4660274" cy="3475820"/>
          </a:xfrm>
          <a:ln/>
        </p:spPr>
      </p:sp>
      <p:sp>
        <p:nvSpPr>
          <p:cNvPr id="534531"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1181100" y="695325"/>
            <a:ext cx="4637088" cy="3476625"/>
          </a:xfrm>
          <a:ln/>
        </p:spPr>
      </p:sp>
      <p:sp>
        <p:nvSpPr>
          <p:cNvPr id="536579"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Domain model can be retrieved from caDSR as well. However Metautils helps accessing the really exposed model. Same model can be used by many services.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2D1BE4DE-3BEB-2B4B-ADB4-FA995C7D253A}" type="slidenum">
              <a:rPr lang="en-US"/>
              <a:pPr/>
              <a:t>4</a:t>
            </a:fld>
            <a:endParaRPr lang="en-US"/>
          </a:p>
        </p:txBody>
      </p:sp>
      <p:sp>
        <p:nvSpPr>
          <p:cNvPr id="47107" name="Rectangle 2"/>
          <p:cNvSpPr>
            <a:spLocks noGrp="1" noRot="1" noChangeAspect="1" noChangeArrowheads="1" noTextEdit="1"/>
          </p:cNvSpPr>
          <p:nvPr>
            <p:ph type="sldImg"/>
          </p:nvPr>
        </p:nvSpPr>
        <p:spPr>
          <a:xfrm>
            <a:off x="1179513" y="695325"/>
            <a:ext cx="4637087" cy="3478213"/>
          </a:xfrm>
          <a:ln/>
        </p:spPr>
      </p:sp>
      <p:sp>
        <p:nvSpPr>
          <p:cNvPr id="47108" name="Rectangle 3"/>
          <p:cNvSpPr>
            <a:spLocks noGrp="1" noChangeArrowheads="1"/>
          </p:cNvSpPr>
          <p:nvPr>
            <p:ph type="body" idx="1"/>
          </p:nvPr>
        </p:nvSpPr>
        <p:spPr>
          <a:xfrm>
            <a:off x="933027" y="4403564"/>
            <a:ext cx="5131647" cy="4171628"/>
          </a:xfrm>
          <a:noFill/>
          <a:ln/>
        </p:spPr>
        <p:txBody>
          <a:bodyPr/>
          <a:lstStyle/>
          <a:p>
            <a:pPr eaLnBrk="1" hangingPunct="1"/>
            <a:r>
              <a:rPr lang="en-US">
                <a:latin typeface="Arial" pitchFamily="-65" charset="0"/>
              </a:rPr>
              <a:t>Visualizing: Communicating conceptual models to others is prone to error unless everyone involved speaks the same language. There are things about a software system you can’t understand unless you build models. An explicit model facilitates communication.</a:t>
            </a:r>
          </a:p>
          <a:p>
            <a:pPr eaLnBrk="1" hangingPunct="1"/>
            <a:r>
              <a:rPr lang="en-US">
                <a:latin typeface="Arial" pitchFamily="-65" charset="0"/>
              </a:rPr>
              <a:t>Specifying: UML allows you to build models that are precise, unambiguous and complete. There are many UML diagram types. </a:t>
            </a:r>
            <a:r>
              <a:rPr lang="en-US">
                <a:latin typeface="Arial" pitchFamily="-65" charset="0"/>
                <a:sym typeface="Wingdings" pitchFamily="-65" charset="2"/>
              </a:rPr>
              <a:t>caCORE utilizes one diagram type: </a:t>
            </a:r>
            <a:r>
              <a:rPr lang="en-US">
                <a:latin typeface="Arial" pitchFamily="-65" charset="0"/>
              </a:rPr>
              <a:t>UML Class Diagram</a:t>
            </a:r>
          </a:p>
          <a:p>
            <a:pPr eaLnBrk="1" hangingPunct="1"/>
            <a:r>
              <a:rPr lang="en-US">
                <a:latin typeface="Arial" pitchFamily="-65" charset="0"/>
              </a:rPr>
              <a:t>Constructing: UML models can be directly connected to a variety of programming languages. Maps to Java, C++, Visual Basic, etc. Tables in a RDBMS or persistent store in an OODBMS Permits forward engineering Permits reverse engineering</a:t>
            </a:r>
          </a:p>
          <a:p>
            <a:pPr eaLnBrk="1" hangingPunct="1"/>
            <a:r>
              <a:rPr lang="en-US">
                <a:latin typeface="Arial" pitchFamily="-65" charset="0"/>
              </a:rPr>
              <a:t>Documenting: The UML addresses documentation of system architecture, requirements, tests, project planning, and release management.</a:t>
            </a:r>
          </a:p>
          <a:p>
            <a:pPr eaLnBrk="1" hangingPunct="1"/>
            <a:endParaRPr lang="en-US">
              <a:latin typeface="Arial" pitchFamily="-65" charset="0"/>
            </a:endParaRPr>
          </a:p>
          <a:p>
            <a:pPr eaLnBrk="1" hangingPunct="1"/>
            <a:r>
              <a:rPr lang="en-US">
                <a:latin typeface="Arial" pitchFamily="-65" charset="0"/>
              </a:rPr>
              <a:t>There are many UML diagram types, however caCORE utilizes one diagram type – the UML Class Diagram</a:t>
            </a:r>
          </a:p>
          <a:p>
            <a:pPr eaLnBrk="1" hangingPunct="1"/>
            <a:endParaRPr lang="en-US">
              <a:latin typeface="Arial" pitchFamily="-65" charset="0"/>
            </a:endParaRPr>
          </a:p>
          <a:p>
            <a:pPr eaLnBrk="1" hangingPunct="1"/>
            <a:r>
              <a:rPr lang="en-US">
                <a:latin typeface="Arial" pitchFamily="-65" charset="0"/>
              </a:rPr>
              <a:t>Throughout this presentation we only talk about the logical model the most critical one to get right for caBIG , the terms “logical model”, “domain model” and “object model” are used interchangeably.*</a:t>
            </a:r>
          </a:p>
          <a:p>
            <a:pPr eaLnBrk="1" hangingPunct="1"/>
            <a:endParaRPr lang="en-US">
              <a:latin typeface="Arial" pitchFamily="-65" charset="0"/>
            </a:endParaRPr>
          </a:p>
          <a:p>
            <a:pPr eaLnBrk="1" hangingPunct="1"/>
            <a:endParaRPr lang="en-US">
              <a:latin typeface="Arial" pitchFamily="-65"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1169523" y="695809"/>
            <a:ext cx="4660274" cy="3475820"/>
          </a:xfrm>
          <a:ln/>
        </p:spPr>
      </p:sp>
      <p:sp>
        <p:nvSpPr>
          <p:cNvPr id="538627"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81100" y="695325"/>
            <a:ext cx="4637088" cy="3476625"/>
          </a:xfrm>
          <a:ln/>
        </p:spPr>
      </p:sp>
      <p:sp>
        <p:nvSpPr>
          <p:cNvPr id="26627" name="Rectangle 3"/>
          <p:cNvSpPr>
            <a:spLocks noGrp="1" noChangeArrowheads="1"/>
          </p:cNvSpPr>
          <p:nvPr>
            <p:ph type="body" idx="1"/>
          </p:nvPr>
        </p:nvSpPr>
        <p:spPr>
          <a:xfrm>
            <a:off x="699770" y="4403564"/>
            <a:ext cx="5598160" cy="4171628"/>
          </a:xfrm>
          <a:noFill/>
          <a:ln/>
        </p:spPr>
        <p:txBody>
          <a:bodyPr/>
          <a:lstStyle/>
          <a:p>
            <a:endParaRPr lang="en-GB">
              <a:latin typeface="Times New Roman" pitchFamily="-65"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971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26579F36-54FD-4942-98F7-799856BA6251}" type="slidenum">
              <a:rPr lang="en-US" sz="1200">
                <a:latin typeface="Arial" pitchFamily="-65" charset="0"/>
              </a:rPr>
              <a:pPr algn="r" defTabSz="928331"/>
              <a:t>63</a:t>
            </a:fld>
            <a:endParaRPr lang="en-US" sz="1200" dirty="0">
              <a:latin typeface="Arial" pitchFamily="-65" charset="0"/>
            </a:endParaRPr>
          </a:p>
        </p:txBody>
      </p:sp>
      <p:sp>
        <p:nvSpPr>
          <p:cNvPr id="499715" name="Rectangle 2"/>
          <p:cNvSpPr>
            <a:spLocks noGrp="1" noRot="1" noChangeAspect="1" noChangeArrowheads="1" noTextEdit="1"/>
          </p:cNvSpPr>
          <p:nvPr>
            <p:ph type="sldImg"/>
          </p:nvPr>
        </p:nvSpPr>
        <p:spPr>
          <a:xfrm>
            <a:off x="1167904" y="695809"/>
            <a:ext cx="4663513" cy="3477431"/>
          </a:xfrm>
          <a:ln/>
        </p:spPr>
      </p:sp>
      <p:sp>
        <p:nvSpPr>
          <p:cNvPr id="49971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62"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6473B05E-AE2C-E44F-9B31-95DBB4B62F61}" type="slidenum">
              <a:rPr lang="en-US" sz="1200">
                <a:latin typeface="Arial" pitchFamily="-65" charset="0"/>
              </a:rPr>
              <a:pPr algn="r" defTabSz="928331"/>
              <a:t>64</a:t>
            </a:fld>
            <a:endParaRPr lang="en-US" sz="1200" dirty="0">
              <a:latin typeface="Arial" pitchFamily="-65" charset="0"/>
            </a:endParaRPr>
          </a:p>
        </p:txBody>
      </p:sp>
      <p:sp>
        <p:nvSpPr>
          <p:cNvPr id="501763" name="Rectangle 2"/>
          <p:cNvSpPr>
            <a:spLocks noGrp="1" noRot="1" noChangeAspect="1" noChangeArrowheads="1" noTextEdit="1"/>
          </p:cNvSpPr>
          <p:nvPr>
            <p:ph type="sldImg"/>
          </p:nvPr>
        </p:nvSpPr>
        <p:spPr>
          <a:xfrm>
            <a:off x="1167904" y="695809"/>
            <a:ext cx="4663513" cy="3477431"/>
          </a:xfrm>
          <a:ln/>
        </p:spPr>
      </p:sp>
      <p:sp>
        <p:nvSpPr>
          <p:cNvPr id="501764"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How can one find multiple resources?</a:t>
            </a:r>
          </a:p>
          <a:p>
            <a:pPr eaLnBrk="1" hangingPunct="1"/>
            <a:r>
              <a:rPr lang="en-GB">
                <a:latin typeface="Times New Roman" pitchFamily="-65" charset="0"/>
              </a:rPr>
              <a:t>How can one find info on things like “Gene”/”Protein”? </a:t>
            </a:r>
          </a:p>
          <a:p>
            <a:pPr eaLnBrk="1" hangingPunct="1"/>
            <a:r>
              <a:rPr lang="en-GB">
                <a:latin typeface="Times New Roman" pitchFamily="-65" charset="0"/>
              </a:rPr>
              <a:t>How can one query resources with restrictive criteria?</a:t>
            </a:r>
          </a:p>
          <a:p>
            <a:pPr eaLnBrk="1" hangingPunct="1"/>
            <a:endParaRPr lang="en-GB">
              <a:latin typeface="Times New Roman" pitchFamily="-65"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381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ABFEAD39-DB56-644E-96C7-E429EF7F21C4}" type="slidenum">
              <a:rPr lang="en-US" sz="1200">
                <a:latin typeface="Arial" pitchFamily="-65" charset="0"/>
              </a:rPr>
              <a:pPr algn="r" defTabSz="928331"/>
              <a:t>65</a:t>
            </a:fld>
            <a:endParaRPr lang="en-US" sz="1200" dirty="0">
              <a:latin typeface="Arial" pitchFamily="-65" charset="0"/>
            </a:endParaRPr>
          </a:p>
        </p:txBody>
      </p:sp>
      <p:sp>
        <p:nvSpPr>
          <p:cNvPr id="503811" name="Rectangle 2"/>
          <p:cNvSpPr>
            <a:spLocks noGrp="1" noRot="1" noChangeAspect="1" noChangeArrowheads="1" noTextEdit="1"/>
          </p:cNvSpPr>
          <p:nvPr>
            <p:ph type="sldImg"/>
          </p:nvPr>
        </p:nvSpPr>
        <p:spPr>
          <a:xfrm>
            <a:off x="1181100" y="695325"/>
            <a:ext cx="4637088" cy="3478213"/>
          </a:xfrm>
          <a:ln/>
        </p:spPr>
      </p:sp>
      <p:sp>
        <p:nvSpPr>
          <p:cNvPr id="503812"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E8619B74-A9EE-E741-9E3C-29C896D569F7}" type="slidenum">
              <a:rPr lang="en-US" sz="1200">
                <a:latin typeface="Arial" pitchFamily="-65" charset="0"/>
              </a:rPr>
              <a:pPr algn="r" defTabSz="928331"/>
              <a:t>66</a:t>
            </a:fld>
            <a:endParaRPr lang="en-US" sz="1200" dirty="0">
              <a:latin typeface="Arial" pitchFamily="-65" charset="0"/>
            </a:endParaRPr>
          </a:p>
        </p:txBody>
      </p:sp>
      <p:sp>
        <p:nvSpPr>
          <p:cNvPr id="505859" name="Rectangle 2"/>
          <p:cNvSpPr>
            <a:spLocks noGrp="1" noRot="1" noChangeAspect="1" noChangeArrowheads="1" noTextEdit="1"/>
          </p:cNvSpPr>
          <p:nvPr>
            <p:ph type="sldImg"/>
          </p:nvPr>
        </p:nvSpPr>
        <p:spPr>
          <a:xfrm>
            <a:off x="1167904" y="695809"/>
            <a:ext cx="4663513" cy="3477431"/>
          </a:xfrm>
          <a:ln/>
        </p:spPr>
      </p:sp>
      <p:sp>
        <p:nvSpPr>
          <p:cNvPr id="50586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02" name="Rectangle 2"/>
          <p:cNvSpPr>
            <a:spLocks noGrp="1" noRot="1" noChangeAspect="1" noChangeArrowheads="1" noTextEdit="1"/>
          </p:cNvSpPr>
          <p:nvPr>
            <p:ph type="sldImg"/>
          </p:nvPr>
        </p:nvSpPr>
        <p:spPr>
          <a:xfrm>
            <a:off x="1181100" y="695325"/>
            <a:ext cx="4637088" cy="3478213"/>
          </a:xfrm>
          <a:ln/>
        </p:spPr>
      </p:sp>
      <p:sp>
        <p:nvSpPr>
          <p:cNvPr id="51200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DiscoveryClient to interact with Index Service and discover a service for a given criteria. It is a “Concept Code” in this case.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4050" name="Rectangle 2"/>
          <p:cNvSpPr>
            <a:spLocks noGrp="1" noRot="1" noChangeAspect="1" noChangeArrowheads="1" noTextEdit="1"/>
          </p:cNvSpPr>
          <p:nvPr>
            <p:ph type="sldImg"/>
          </p:nvPr>
        </p:nvSpPr>
        <p:spPr>
          <a:xfrm>
            <a:off x="1167904" y="695809"/>
            <a:ext cx="4663513" cy="3477431"/>
          </a:xfrm>
          <a:ln/>
        </p:spPr>
      </p:sp>
      <p:sp>
        <p:nvSpPr>
          <p:cNvPr id="51405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a:xfrm>
            <a:off x="1181100" y="695325"/>
            <a:ext cx="4637088" cy="3478213"/>
          </a:xfrm>
          <a:ln/>
        </p:spPr>
      </p:sp>
      <p:sp>
        <p:nvSpPr>
          <p:cNvPr id="51609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Retrieve the model exposed by services.</a:t>
            </a:r>
          </a:p>
          <a:p>
            <a:endParaRPr lang="en-GB">
              <a:latin typeface="Times New Roman" pitchFamily="-65"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xfrm>
            <a:off x="1181100" y="695325"/>
            <a:ext cx="4637088" cy="3478213"/>
          </a:xfrm>
          <a:ln/>
        </p:spPr>
      </p:sp>
      <p:sp>
        <p:nvSpPr>
          <p:cNvPr id="518147"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DON’T READ IT. Just to prove it is programmatically possible to do so.</a:t>
            </a:r>
          </a:p>
          <a:p>
            <a:endParaRPr lang="en-GB">
              <a:latin typeface="Times New Roman" pitchFamily="-65" charset="0"/>
            </a:endParaRPr>
          </a:p>
          <a:p>
            <a:r>
              <a:rPr lang="en-GB">
                <a:latin typeface="Times New Roman" pitchFamily="-65" charset="0"/>
              </a:rPr>
              <a:t>Get an intersection of two models and find </a:t>
            </a:r>
            <a:r>
              <a:rPr lang="en-US">
                <a:latin typeface="Times New Roman" pitchFamily="-65" charset="0"/>
              </a:rPr>
              <a:t>semantically equivalent attributes using Common Data Elements (CDEs).</a:t>
            </a:r>
          </a:p>
          <a:p>
            <a:endParaRPr lang="en-GB">
              <a:latin typeface="Times New Roman"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38675" cy="3478213"/>
          </a:xfrm>
          <a:ln/>
        </p:spPr>
      </p:sp>
      <p:sp>
        <p:nvSpPr>
          <p:cNvPr id="48131" name="Rectangle 3"/>
          <p:cNvSpPr>
            <a:spLocks noGrp="1" noChangeArrowheads="1"/>
          </p:cNvSpPr>
          <p:nvPr>
            <p:ph type="body" idx="1"/>
          </p:nvPr>
        </p:nvSpPr>
        <p:spPr>
          <a:xfrm>
            <a:off x="933027" y="4403564"/>
            <a:ext cx="5131647" cy="4171628"/>
          </a:xfrm>
          <a:noFill/>
          <a:ln/>
        </p:spPr>
        <p:txBody>
          <a:bodyPr/>
          <a:lstStyle/>
          <a:p>
            <a:r>
              <a:rPr lang="en-US">
                <a:latin typeface="Arial" pitchFamily="-65" charset="0"/>
              </a:rPr>
              <a:t>UML addresses documentation of system architecture, requirements, tests, project planning, and release management.</a:t>
            </a:r>
          </a:p>
          <a:p>
            <a:endParaRPr lang="en-US">
              <a:latin typeface="Arial" pitchFamily="-65" charset="0"/>
            </a:endParaRPr>
          </a:p>
          <a:p>
            <a:r>
              <a:rPr lang="en-US">
                <a:latin typeface="Arial" pitchFamily="-65" charset="0"/>
              </a:rPr>
              <a:t>Example UML diagrams include: </a:t>
            </a:r>
          </a:p>
          <a:p>
            <a:r>
              <a:rPr lang="en-US">
                <a:latin typeface="Arial" pitchFamily="-65" charset="0"/>
              </a:rPr>
              <a:t>Use Case Diagrams</a:t>
            </a:r>
          </a:p>
          <a:p>
            <a:r>
              <a:rPr lang="en-US">
                <a:latin typeface="Arial" pitchFamily="-65" charset="0"/>
              </a:rPr>
              <a:t>Deployment Diagrams</a:t>
            </a:r>
          </a:p>
          <a:p>
            <a:r>
              <a:rPr lang="en-US">
                <a:latin typeface="Arial" pitchFamily="-65" charset="0"/>
              </a:rPr>
              <a:t>Sequence Diagrams</a:t>
            </a:r>
          </a:p>
          <a:p>
            <a:r>
              <a:rPr lang="en-US">
                <a:latin typeface="Arial" pitchFamily="-65" charset="0"/>
              </a:rPr>
              <a:t>Class Diagrams</a:t>
            </a:r>
          </a:p>
          <a:p>
            <a:endParaRPr lang="en-US">
              <a:latin typeface="Arial" pitchFamily="-65" charset="0"/>
            </a:endParaRPr>
          </a:p>
          <a:p>
            <a:r>
              <a:rPr lang="en-US">
                <a:latin typeface="Arial" pitchFamily="-65" charset="0"/>
              </a:rPr>
              <a:t>As stated before, caCORE utilizes only the class diagrams which will be the focus of our training today.</a:t>
            </a:r>
          </a:p>
          <a:p>
            <a:endParaRPr lang="en-US">
              <a:latin typeface="Arial" pitchFamily="-65"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xfrm>
            <a:off x="1167904" y="695809"/>
            <a:ext cx="4663513" cy="3477431"/>
          </a:xfrm>
          <a:ln/>
        </p:spPr>
      </p:sp>
      <p:sp>
        <p:nvSpPr>
          <p:cNvPr id="522243"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xfrm>
            <a:off x="1167904" y="695809"/>
            <a:ext cx="4663513" cy="3477431"/>
          </a:xfrm>
          <a:ln/>
        </p:spPr>
      </p:sp>
      <p:sp>
        <p:nvSpPr>
          <p:cNvPr id="524291"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caBIG Query Language (you will see in Session 3)</a:t>
            </a:r>
          </a:p>
          <a:p>
            <a:endParaRPr lang="en-GB">
              <a:latin typeface="Times New Roman" pitchFamily="-65"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xfrm>
            <a:off x="1181100" y="695325"/>
            <a:ext cx="4637088" cy="3478213"/>
          </a:xfrm>
          <a:ln/>
        </p:spPr>
      </p:sp>
      <p:sp>
        <p:nvSpPr>
          <p:cNvPr id="52633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DataServiceClient (you will see in Session 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167904" y="695809"/>
            <a:ext cx="4663513" cy="3477431"/>
          </a:xfrm>
          <a:ln/>
        </p:spPr>
      </p:sp>
      <p:sp>
        <p:nvSpPr>
          <p:cNvPr id="52838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1181100" y="695325"/>
            <a:ext cx="4637088" cy="3478213"/>
          </a:xfrm>
          <a:ln/>
        </p:spPr>
      </p:sp>
      <p:sp>
        <p:nvSpPr>
          <p:cNvPr id="530435"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What we know so far?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167904" y="695809"/>
            <a:ext cx="4663513" cy="3477431"/>
          </a:xfrm>
          <a:ln/>
        </p:spPr>
      </p:sp>
      <p:sp>
        <p:nvSpPr>
          <p:cNvPr id="53248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Use two differently named attributes to “join”/intersect two different models to gather more information.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167904" y="695809"/>
            <a:ext cx="4663513" cy="3477431"/>
          </a:xfrm>
          <a:ln/>
        </p:spPr>
      </p:sp>
      <p:sp>
        <p:nvSpPr>
          <p:cNvPr id="53453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1167904" y="695809"/>
            <a:ext cx="4663513" cy="3477431"/>
          </a:xfrm>
          <a:ln/>
        </p:spPr>
      </p:sp>
      <p:sp>
        <p:nvSpPr>
          <p:cNvPr id="536579"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1167904" y="695809"/>
            <a:ext cx="4663513" cy="3477431"/>
          </a:xfrm>
          <a:ln/>
        </p:spPr>
      </p:sp>
      <p:sp>
        <p:nvSpPr>
          <p:cNvPr id="53862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7674EF13-352D-5240-ADCA-CB6F2FB944D2}" type="slidenum">
              <a:rPr lang="en-US" sz="1200">
                <a:latin typeface="Arial" pitchFamily="-65" charset="0"/>
              </a:rPr>
              <a:pPr algn="r" defTabSz="928331"/>
              <a:t>80</a:t>
            </a:fld>
            <a:endParaRPr lang="en-US" sz="1200" dirty="0">
              <a:latin typeface="Arial" pitchFamily="-65" charset="0"/>
            </a:endParaRPr>
          </a:p>
        </p:txBody>
      </p:sp>
      <p:sp>
        <p:nvSpPr>
          <p:cNvPr id="540675" name="Rectangle 2"/>
          <p:cNvSpPr>
            <a:spLocks noGrp="1" noRot="1" noChangeAspect="1" noChangeArrowheads="1" noTextEdit="1"/>
          </p:cNvSpPr>
          <p:nvPr>
            <p:ph type="sldImg"/>
          </p:nvPr>
        </p:nvSpPr>
        <p:spPr>
          <a:xfrm>
            <a:off x="1167904" y="695809"/>
            <a:ext cx="4663513" cy="3477431"/>
          </a:xfrm>
          <a:ln/>
        </p:spPr>
      </p:sp>
      <p:sp>
        <p:nvSpPr>
          <p:cNvPr id="54067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See how the guidelines and steps in demo are related.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EFA629F3-65AB-C64C-8FE1-FADB5A3D35BF}" type="slidenum">
              <a:rPr lang="en-US"/>
              <a:pPr/>
              <a:t>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267EED-13A9-5546-9FEC-3A3214766AA3}" type="slidenum">
              <a:rPr lang="en-US"/>
              <a:pPr/>
              <a:t>82</a:t>
            </a:fld>
            <a:endParaRPr lang="en-US"/>
          </a:p>
        </p:txBody>
      </p:sp>
      <p:sp>
        <p:nvSpPr>
          <p:cNvPr id="31747" name="Rectangle 2"/>
          <p:cNvSpPr>
            <a:spLocks noGrp="1" noRot="1" noChangeAspect="1" noChangeArrowheads="1" noTextEdit="1"/>
          </p:cNvSpPr>
          <p:nvPr>
            <p:ph type="sldImg"/>
          </p:nvPr>
        </p:nvSpPr>
        <p:spPr>
          <a:xfrm>
            <a:off x="842963" y="214313"/>
            <a:ext cx="5267325" cy="3951287"/>
          </a:xfrm>
          <a:ln/>
        </p:spPr>
      </p:sp>
      <p:sp>
        <p:nvSpPr>
          <p:cNvPr id="31748" name="Rectangle 3"/>
          <p:cNvSpPr>
            <a:spLocks noGrp="1" noChangeArrowheads="1"/>
          </p:cNvSpPr>
          <p:nvPr>
            <p:ph type="body" idx="1"/>
          </p:nvPr>
        </p:nvSpPr>
        <p:spPr>
          <a:xfrm>
            <a:off x="611188" y="4405313"/>
            <a:ext cx="5726112" cy="4575175"/>
          </a:xfrm>
          <a:noFill/>
          <a:ln/>
        </p:spPr>
        <p:txBody>
          <a:bodyPr/>
          <a:lstStyle/>
          <a:p>
            <a:endParaRPr lang="en-US">
              <a:latin typeface="Arial" pitchFamily="-65"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11DD44-3C38-E049-B2B7-5764C85BD19F}" type="slidenum">
              <a:rPr lang="en-US"/>
              <a:pPr/>
              <a:t>83</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84E210-BE74-5647-9E6D-B5072D1C1F37}" type="slidenum">
              <a:rPr lang="en-US"/>
              <a:pPr/>
              <a:t>84</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EBF0EDE-07C6-F342-AD41-2C8477749692}" type="slidenum">
              <a:rPr lang="en-US"/>
              <a:pPr/>
              <a:t>7</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12BE6965-AF4D-FF4D-8C4E-2D0CBDE79803}" type="slidenum">
              <a:rPr lang="en-US"/>
              <a:pPr/>
              <a:t>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765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17DB059F-37DA-1D43-95C7-16C9DC2E27D5}" type="slidenum">
              <a:rPr lang="en-US" sz="1200"/>
              <a:pPr algn="r">
                <a:spcBef>
                  <a:spcPct val="0"/>
                </a:spcBef>
              </a:pPr>
              <a:t>9</a:t>
            </a:fld>
            <a:endParaRPr lang="en-US" sz="1200" dirty="0"/>
          </a:p>
        </p:txBody>
      </p:sp>
      <p:sp>
        <p:nvSpPr>
          <p:cNvPr id="667651" name="Rectangle 2"/>
          <p:cNvSpPr>
            <a:spLocks noGrp="1" noRot="1" noChangeAspect="1" noChangeArrowheads="1" noTextEdit="1"/>
          </p:cNvSpPr>
          <p:nvPr>
            <p:ph type="sldImg"/>
          </p:nvPr>
        </p:nvSpPr>
        <p:spPr>
          <a:xfrm>
            <a:off x="1179513" y="695325"/>
            <a:ext cx="4637087" cy="3478213"/>
          </a:xfrm>
          <a:ln/>
        </p:spPr>
      </p:sp>
      <p:sp>
        <p:nvSpPr>
          <p:cNvPr id="667652" name="Rectangle 3"/>
          <p:cNvSpPr>
            <a:spLocks noGrp="1" noChangeArrowheads="1"/>
          </p:cNvSpPr>
          <p:nvPr>
            <p:ph type="body" idx="1"/>
          </p:nvPr>
        </p:nvSpPr>
        <p:spPr>
          <a:xfrm>
            <a:off x="933027" y="4403564"/>
            <a:ext cx="5131647" cy="4171628"/>
          </a:xfrm>
          <a:noFill/>
          <a:ln/>
        </p:spPr>
        <p:txBody>
          <a:bodyPr/>
          <a:lstStyle/>
          <a:p>
            <a:pPr eaLnBrk="1" hangingPunct="1"/>
            <a:r>
              <a:rPr lang="en-US"/>
              <a:t>caBIG relies on the metadata housed in caDSR for interoperability.</a:t>
            </a:r>
          </a:p>
          <a:p>
            <a:pPr eaLnBrk="1" hangingPunct="1"/>
            <a:endParaRPr lang="en-US"/>
          </a:p>
          <a:p>
            <a:pPr eaLnBrk="1" hangingPunct="1"/>
            <a:r>
              <a:rPr lang="en-US"/>
              <a:t>The class/attribute combination forms the Data Element Concept. The class attribute datatype is represented as a Value Domain.</a:t>
            </a:r>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969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40C1458F-4D7C-B94E-821F-CDE4198EA23B}" type="slidenum">
              <a:rPr lang="en-US" sz="1200"/>
              <a:pPr algn="r">
                <a:spcBef>
                  <a:spcPct val="0"/>
                </a:spcBef>
              </a:pPr>
              <a:t>10</a:t>
            </a:fld>
            <a:endParaRPr lang="en-US" sz="1200" dirty="0"/>
          </a:p>
        </p:txBody>
      </p:sp>
      <p:sp>
        <p:nvSpPr>
          <p:cNvPr id="669699" name="Rectangle 2"/>
          <p:cNvSpPr>
            <a:spLocks noGrp="1" noRot="1" noChangeAspect="1" noChangeArrowheads="1" noTextEdit="1"/>
          </p:cNvSpPr>
          <p:nvPr>
            <p:ph type="sldImg"/>
          </p:nvPr>
        </p:nvSpPr>
        <p:spPr>
          <a:xfrm>
            <a:off x="1179513" y="695325"/>
            <a:ext cx="4637087" cy="3478213"/>
          </a:xfrm>
          <a:ln/>
        </p:spPr>
      </p:sp>
      <p:sp>
        <p:nvSpPr>
          <p:cNvPr id="669700" name="Rectangle 3"/>
          <p:cNvSpPr>
            <a:spLocks noGrp="1" noChangeArrowheads="1"/>
          </p:cNvSpPr>
          <p:nvPr>
            <p:ph type="body" idx="1"/>
          </p:nvPr>
        </p:nvSpPr>
        <p:spPr>
          <a:xfrm>
            <a:off x="933027" y="4403564"/>
            <a:ext cx="5131647" cy="4171628"/>
          </a:xfrm>
          <a:noFill/>
          <a:ln/>
        </p:spPr>
        <p:txBody>
          <a:bodyPr/>
          <a:lstStyle/>
          <a:p>
            <a:pPr eaLnBrk="1" hangingPunct="1"/>
            <a:r>
              <a:rPr lang="en-US"/>
              <a:t>The ISO 11179 metamodel provides a very rich metadata model to use for semantic integration and semantic surfing later on </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jpe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3"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oleObject" Target="../embeddings/oleObject5.bin"/><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0.xml"/><Relationship Id="rId5"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4.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oleObject" Target="../embeddings/oleObject6.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4" Type="http://schemas.openxmlformats.org/officeDocument/2006/relationships/image" Target="../media/image16.emf"/><Relationship Id="rId4" Type="http://schemas.openxmlformats.org/officeDocument/2006/relationships/image" Target="../media/image6.emf"/><Relationship Id="rId7" Type="http://schemas.openxmlformats.org/officeDocument/2006/relationships/image" Target="../media/image9.emf"/><Relationship Id="rId11"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8.emf"/><Relationship Id="rId8" Type="http://schemas.openxmlformats.org/officeDocument/2006/relationships/image" Target="../media/image10.emf"/><Relationship Id="rId13" Type="http://schemas.openxmlformats.org/officeDocument/2006/relationships/image" Target="../media/image15.emf"/><Relationship Id="rId10" Type="http://schemas.openxmlformats.org/officeDocument/2006/relationships/image" Target="../media/image12.emf"/><Relationship Id="rId5" Type="http://schemas.openxmlformats.org/officeDocument/2006/relationships/image" Target="../media/image7.emf"/><Relationship Id="rId15" Type="http://schemas.openxmlformats.org/officeDocument/2006/relationships/image" Target="../media/image17.emf"/><Relationship Id="rId12" Type="http://schemas.openxmlformats.org/officeDocument/2006/relationships/image" Target="../media/image14.emf"/><Relationship Id="rId2" Type="http://schemas.openxmlformats.org/officeDocument/2006/relationships/notesSlide" Target="../notesSlides/notesSlide4.xml"/><Relationship Id="rId9" Type="http://schemas.openxmlformats.org/officeDocument/2006/relationships/image" Target="../media/image11.emf"/><Relationship Id="rId3"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oleObject" Target="???"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4" Type="http://schemas.openxmlformats.org/officeDocument/2006/relationships/oleObject" Target="???" TargetMode="External"/><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3" Type="http://schemas.openxmlformats.org/officeDocument/2006/relationships/oleObject" Target="???" TargetMode="External"/><Relationship Id="rId1" Type="http://schemas.openxmlformats.org/officeDocument/2006/relationships/vmlDrawing" Target="../drawings/vmlDrawing7.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hyperlink" Target="http://cagrid-index.nci.nih.gov:8080/wsrf/services/DefaultIndexServic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cabig-kc.nci.nih.gov/CaGrid/KC/index.php/Using_caBIG_Infrastructure_to_Find_and_Retrieve_Grid_Data"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4" Type="http://schemas.openxmlformats.org/officeDocument/2006/relationships/oleObject" Target="../embeddings/Microsoft_Word_97_-_2004_Document1.doc"/><Relationship Id="rId1" Type="http://schemas.openxmlformats.org/officeDocument/2006/relationships/vmlDrawing" Target="../drawings/vmlDrawing8.vml"/><Relationship Id="rId2" Type="http://schemas.openxmlformats.org/officeDocument/2006/relationships/slideLayout" Target="../slideLayouts/slideLayout7.xml"/><Relationship Id="rId3"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6" Type="http://schemas.openxmlformats.org/officeDocument/2006/relationships/image" Target="../media/image59.wmf"/><Relationship Id="rId4" Type="http://schemas.openxmlformats.org/officeDocument/2006/relationships/image" Target="../media/image57.wmf"/><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6.emf"/><Relationship Id="rId5" Type="http://schemas.openxmlformats.org/officeDocument/2006/relationships/image" Target="../media/image58.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3" Type="http://schemas.openxmlformats.org/officeDocument/2006/relationships/image" Target="../media/image60.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6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4" Type="http://schemas.openxmlformats.org/officeDocument/2006/relationships/image" Target="../media/image59.wmf"/><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6.emf"/></Relationships>
</file>

<file path=ppt/slides/_rels/slide76.xml.rels><?xml version="1.0" encoding="UTF-8" standalone="yes"?>
<Relationships xmlns="http://schemas.openxmlformats.org/package/2006/relationships"><Relationship Id="rId4" Type="http://schemas.openxmlformats.org/officeDocument/2006/relationships/image" Target="../media/image63.wmf"/><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2.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63.w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62.w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oleObject" Target="../embeddings/oleObject7.bin"/><Relationship Id="rId1" Type="http://schemas.openxmlformats.org/officeDocument/2006/relationships/vmlDrawing" Target="../drawings/vmlDrawing9.vml"/><Relationship Id="rId2" Type="http://schemas.openxmlformats.org/officeDocument/2006/relationships/slideLayout" Target="../slideLayouts/slideLayout6.xml"/><Relationship Id="rId3" Type="http://schemas.openxmlformats.org/officeDocument/2006/relationships/notesSlide" Target="../notesSlides/notesSlide5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p:txBody>
          <a:bodyPr/>
          <a:lstStyle/>
          <a:p>
            <a:r>
              <a:rPr lang="en-US" sz="3200" dirty="0" smtClean="0">
                <a:latin typeface="Arial Black" pitchFamily="-108" charset="0"/>
              </a:rPr>
              <a:t>Metadata</a:t>
            </a:r>
            <a:br>
              <a:rPr lang="en-US" sz="3200" dirty="0" smtClean="0">
                <a:latin typeface="Arial Black" pitchFamily="-108" charset="0"/>
              </a:rPr>
            </a:br>
            <a:r>
              <a:rPr lang="en-US" sz="3200" dirty="0" smtClean="0">
                <a:latin typeface="Arial Black" pitchFamily="-108" charset="0"/>
              </a:rPr>
              <a:t>Infrastructure</a:t>
            </a:r>
            <a:endParaRPr lang="en-US" sz="3200" dirty="0">
              <a:latin typeface="Arial Black" pitchFamily="-108" charset="0"/>
            </a:endParaRPr>
          </a:p>
        </p:txBody>
      </p:sp>
      <p:sp>
        <p:nvSpPr>
          <p:cNvPr id="15363" name="Subtitle 3"/>
          <p:cNvSpPr>
            <a:spLocks noGrp="1"/>
          </p:cNvSpPr>
          <p:nvPr>
            <p:ph type="subTitle" idx="1"/>
          </p:nvPr>
        </p:nvSpPr>
        <p:spPr/>
        <p:txBody>
          <a:bodyPr/>
          <a:lstStyle/>
          <a:p>
            <a:pPr marL="457200" indent="-457200">
              <a:buNone/>
            </a:pPr>
            <a:endParaRPr lang="en-US" dirty="0"/>
          </a:p>
          <a:p>
            <a:pPr marL="457200" indent="-457200">
              <a:buNone/>
            </a:pPr>
            <a:endParaRPr lang="en-US" dirty="0"/>
          </a:p>
          <a:p>
            <a:pPr marL="457200" indent="-457200">
              <a:buNone/>
            </a:pPr>
            <a:r>
              <a:rPr lang="en-US" dirty="0"/>
              <a:t>caGrid</a:t>
            </a:r>
            <a:r>
              <a:rPr lang="en-US" dirty="0" smtClean="0"/>
              <a:t> / Novartis Workshop</a:t>
            </a:r>
          </a:p>
          <a:p>
            <a:pPr marL="457200" indent="-457200">
              <a:buNone/>
            </a:pPr>
            <a:r>
              <a:rPr lang="en-US" dirty="0" smtClean="0"/>
              <a:t>Rockville, MD</a:t>
            </a:r>
          </a:p>
          <a:p>
            <a:pPr marL="457200" indent="-457200">
              <a:buNone/>
            </a:pPr>
            <a:r>
              <a:rPr lang="en-US" dirty="0" smtClean="0"/>
              <a:t>June 22</a:t>
            </a:r>
            <a:r>
              <a:rPr lang="en-US" baseline="30000" dirty="0" smtClean="0"/>
              <a:t>nd</a:t>
            </a:r>
            <a:r>
              <a:rPr lang="en-US" dirty="0" smtClean="0"/>
              <a:t>-26</a:t>
            </a:r>
            <a:r>
              <a:rPr lang="en-US" baseline="30000" dirty="0" smtClean="0"/>
              <a:t>th</a:t>
            </a:r>
            <a:r>
              <a:rPr lang="en-US" dirty="0" smtClean="0"/>
              <a:t> ,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7908925" y="1935163"/>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8674"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8675" name="Rectangle 3"/>
          <p:cNvSpPr>
            <a:spLocks noChangeArrowheads="1"/>
          </p:cNvSpPr>
          <p:nvPr/>
        </p:nvSpPr>
        <p:spPr bwMode="auto">
          <a:xfrm>
            <a:off x="1295400" y="1792288"/>
            <a:ext cx="2514600" cy="2244725"/>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6" name="Rectangle 4"/>
          <p:cNvSpPr>
            <a:spLocks noChangeArrowheads="1"/>
          </p:cNvSpPr>
          <p:nvPr/>
        </p:nvSpPr>
        <p:spPr bwMode="auto">
          <a:xfrm>
            <a:off x="1905000" y="1828800"/>
            <a:ext cx="684213"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Gene</a:t>
            </a:r>
            <a:endParaRPr lang="en-US" sz="1000" b="0"/>
          </a:p>
        </p:txBody>
      </p:sp>
      <p:sp>
        <p:nvSpPr>
          <p:cNvPr id="668677" name="Rectangle 5"/>
          <p:cNvSpPr>
            <a:spLocks noChangeArrowheads="1"/>
          </p:cNvSpPr>
          <p:nvPr/>
        </p:nvSpPr>
        <p:spPr bwMode="auto">
          <a:xfrm>
            <a:off x="1295400" y="2233613"/>
            <a:ext cx="2514600" cy="1803400"/>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8" name="Rectangle 6"/>
          <p:cNvSpPr>
            <a:spLocks noChangeArrowheads="1"/>
          </p:cNvSpPr>
          <p:nvPr/>
        </p:nvSpPr>
        <p:spPr bwMode="auto">
          <a:xfrm>
            <a:off x="1295400" y="3744913"/>
            <a:ext cx="2514600" cy="293687"/>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9" name="Rectangle 7"/>
          <p:cNvSpPr>
            <a:spLocks noChangeArrowheads="1"/>
          </p:cNvSpPr>
          <p:nvPr/>
        </p:nvSpPr>
        <p:spPr bwMode="auto">
          <a:xfrm>
            <a:off x="1357313" y="2438400"/>
            <a:ext cx="1592262" cy="304800"/>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000" b="0">
                <a:solidFill>
                  <a:srgbClr val="000000"/>
                </a:solidFill>
              </a:rPr>
              <a:t>- name: String</a:t>
            </a:r>
            <a:endParaRPr lang="en-US" sz="1000" b="0"/>
          </a:p>
        </p:txBody>
      </p:sp>
      <p:sp>
        <p:nvSpPr>
          <p:cNvPr id="668680" name="Rectangle 8"/>
          <p:cNvSpPr>
            <a:spLocks noChangeArrowheads="1"/>
          </p:cNvSpPr>
          <p:nvPr/>
        </p:nvSpPr>
        <p:spPr bwMode="auto">
          <a:xfrm>
            <a:off x="4876800" y="1752600"/>
            <a:ext cx="3352800" cy="4191000"/>
          </a:xfrm>
          <a:prstGeom prst="rect">
            <a:avLst/>
          </a:prstGeom>
          <a:solidFill>
            <a:srgbClr val="CCECFF"/>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1" name="Rectangle 9"/>
          <p:cNvSpPr>
            <a:spLocks noChangeArrowheads="1"/>
          </p:cNvSpPr>
          <p:nvPr/>
        </p:nvSpPr>
        <p:spPr bwMode="auto">
          <a:xfrm>
            <a:off x="5029200" y="1828800"/>
            <a:ext cx="0" cy="1222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endParaRPr lang="en-US" sz="800" b="0"/>
          </a:p>
        </p:txBody>
      </p:sp>
      <p:sp>
        <p:nvSpPr>
          <p:cNvPr id="668682" name="Rectangle 10"/>
          <p:cNvSpPr>
            <a:spLocks noChangeArrowheads="1"/>
          </p:cNvSpPr>
          <p:nvPr/>
        </p:nvSpPr>
        <p:spPr bwMode="auto">
          <a:xfrm>
            <a:off x="5029200" y="2616200"/>
            <a:ext cx="2971800" cy="1803400"/>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3" name="Rectangle 11"/>
          <p:cNvSpPr>
            <a:spLocks noChangeArrowheads="1"/>
          </p:cNvSpPr>
          <p:nvPr/>
        </p:nvSpPr>
        <p:spPr bwMode="auto">
          <a:xfrm>
            <a:off x="5029200" y="4648200"/>
            <a:ext cx="2971800" cy="1143000"/>
          </a:xfrm>
          <a:prstGeom prst="rect">
            <a:avLst/>
          </a:prstGeom>
          <a:solidFill>
            <a:srgbClr val="FFCCCC"/>
          </a:solidFill>
          <a:ln w="0">
            <a:solidFill>
              <a:srgbClr val="0000FF"/>
            </a:solidFill>
            <a:miter lim="800000"/>
            <a:headEnd/>
            <a:tailEnd/>
          </a:ln>
        </p:spPr>
        <p:txBody>
          <a:bodyPr>
            <a:prstTxWarp prst="textNoShape">
              <a:avLst/>
            </a:prstTxWarp>
          </a:bodyPr>
          <a:lstStyle/>
          <a:p>
            <a:pPr algn="l">
              <a:spcBef>
                <a:spcPct val="50000"/>
              </a:spcBef>
            </a:pPr>
            <a:endParaRPr lang="en-US" b="0"/>
          </a:p>
        </p:txBody>
      </p:sp>
      <p:sp>
        <p:nvSpPr>
          <p:cNvPr id="668684" name="Rectangle 12"/>
          <p:cNvSpPr>
            <a:spLocks noChangeArrowheads="1"/>
          </p:cNvSpPr>
          <p:nvPr/>
        </p:nvSpPr>
        <p:spPr bwMode="auto">
          <a:xfrm>
            <a:off x="5740400" y="4724400"/>
            <a:ext cx="1574800" cy="2746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solidFill>
                  <a:srgbClr val="000000"/>
                </a:solidFill>
              </a:rPr>
              <a:t>java.lang.String</a:t>
            </a:r>
            <a:endParaRPr lang="en-US" b="0"/>
          </a:p>
        </p:txBody>
      </p:sp>
      <p:sp>
        <p:nvSpPr>
          <p:cNvPr id="668685" name="Rectangle 13"/>
          <p:cNvSpPr>
            <a:spLocks noChangeArrowheads="1"/>
          </p:cNvSpPr>
          <p:nvPr/>
        </p:nvSpPr>
        <p:spPr bwMode="auto">
          <a:xfrm>
            <a:off x="5181600" y="37338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6" name="Rectangle 14"/>
          <p:cNvSpPr>
            <a:spLocks noChangeArrowheads="1"/>
          </p:cNvSpPr>
          <p:nvPr/>
        </p:nvSpPr>
        <p:spPr bwMode="auto">
          <a:xfrm>
            <a:off x="6096000" y="3810000"/>
            <a:ext cx="54133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Name</a:t>
            </a:r>
            <a:endParaRPr lang="en-US" sz="1600" b="0"/>
          </a:p>
        </p:txBody>
      </p:sp>
      <p:sp>
        <p:nvSpPr>
          <p:cNvPr id="668687" name="Rectangle 15"/>
          <p:cNvSpPr>
            <a:spLocks noChangeArrowheads="1"/>
          </p:cNvSpPr>
          <p:nvPr/>
        </p:nvSpPr>
        <p:spPr bwMode="auto">
          <a:xfrm>
            <a:off x="5181600" y="30480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8" name="Rectangle 16"/>
          <p:cNvSpPr>
            <a:spLocks noChangeArrowheads="1"/>
          </p:cNvSpPr>
          <p:nvPr/>
        </p:nvSpPr>
        <p:spPr bwMode="auto">
          <a:xfrm>
            <a:off x="6019800" y="32004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Gene</a:t>
            </a:r>
            <a:endParaRPr lang="en-US" sz="1600" b="0"/>
          </a:p>
        </p:txBody>
      </p:sp>
      <p:sp>
        <p:nvSpPr>
          <p:cNvPr id="668689" name="Rectangle 17"/>
          <p:cNvSpPr>
            <a:spLocks noChangeArrowheads="1"/>
          </p:cNvSpPr>
          <p:nvPr/>
        </p:nvSpPr>
        <p:spPr bwMode="auto">
          <a:xfrm>
            <a:off x="5181600" y="51054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90" name="Rectangle 18"/>
          <p:cNvSpPr>
            <a:spLocks noChangeArrowheads="1"/>
          </p:cNvSpPr>
          <p:nvPr/>
        </p:nvSpPr>
        <p:spPr bwMode="auto">
          <a:xfrm>
            <a:off x="6248400" y="53340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string</a:t>
            </a:r>
            <a:endParaRPr lang="en-US" sz="1600" b="0"/>
          </a:p>
        </p:txBody>
      </p:sp>
      <p:cxnSp>
        <p:nvCxnSpPr>
          <p:cNvPr id="668691" name="AutoShape 19"/>
          <p:cNvCxnSpPr>
            <a:cxnSpLocks noChangeShapeType="1"/>
            <a:stCxn id="668676" idx="3"/>
            <a:endCxn id="668688" idx="1"/>
          </p:cNvCxnSpPr>
          <p:nvPr/>
        </p:nvCxnSpPr>
        <p:spPr bwMode="auto">
          <a:xfrm>
            <a:off x="2589213" y="1997075"/>
            <a:ext cx="3430587" cy="1325563"/>
          </a:xfrm>
          <a:prstGeom prst="bentConnector3">
            <a:avLst>
              <a:gd name="adj1" fmla="val 49977"/>
            </a:avLst>
          </a:prstGeom>
          <a:noFill/>
          <a:ln w="28575">
            <a:solidFill>
              <a:srgbClr val="CC6600"/>
            </a:solidFill>
            <a:miter lim="800000"/>
            <a:headEnd/>
            <a:tailEnd type="triangle" w="med" len="med"/>
          </a:ln>
        </p:spPr>
      </p:cxnSp>
      <p:cxnSp>
        <p:nvCxnSpPr>
          <p:cNvPr id="668692" name="AutoShape 20"/>
          <p:cNvCxnSpPr>
            <a:cxnSpLocks noChangeShapeType="1"/>
            <a:stCxn id="668679" idx="2"/>
            <a:endCxn id="668686" idx="1"/>
          </p:cNvCxnSpPr>
          <p:nvPr/>
        </p:nvCxnSpPr>
        <p:spPr bwMode="auto">
          <a:xfrm rot="16200000" flipH="1">
            <a:off x="3530600" y="1366838"/>
            <a:ext cx="1189038" cy="3941762"/>
          </a:xfrm>
          <a:prstGeom prst="bentConnector2">
            <a:avLst/>
          </a:prstGeom>
          <a:noFill/>
          <a:ln w="28575">
            <a:solidFill>
              <a:srgbClr val="CC6600"/>
            </a:solidFill>
            <a:miter lim="800000"/>
            <a:headEnd/>
            <a:tailEnd type="triangle" w="med" len="med"/>
          </a:ln>
        </p:spPr>
      </p:cxnSp>
      <p:cxnSp>
        <p:nvCxnSpPr>
          <p:cNvPr id="668693" name="AutoShape 21"/>
          <p:cNvCxnSpPr>
            <a:cxnSpLocks noChangeShapeType="1"/>
            <a:stCxn id="668679" idx="3"/>
          </p:cNvCxnSpPr>
          <p:nvPr/>
        </p:nvCxnSpPr>
        <p:spPr bwMode="auto">
          <a:xfrm>
            <a:off x="2949575" y="2590800"/>
            <a:ext cx="3092450" cy="2865438"/>
          </a:xfrm>
          <a:prstGeom prst="bentConnector3">
            <a:avLst>
              <a:gd name="adj1" fmla="val 49949"/>
            </a:avLst>
          </a:prstGeom>
          <a:noFill/>
          <a:ln w="28575">
            <a:solidFill>
              <a:srgbClr val="800080"/>
            </a:solidFill>
            <a:miter lim="800000"/>
            <a:headEnd/>
            <a:tailEnd type="triangle" w="med" len="med"/>
          </a:ln>
        </p:spPr>
      </p:cxnSp>
      <p:sp>
        <p:nvSpPr>
          <p:cNvPr id="668694" name="Rectangle 22"/>
          <p:cNvSpPr>
            <a:spLocks noChangeArrowheads="1"/>
          </p:cNvSpPr>
          <p:nvPr/>
        </p:nvSpPr>
        <p:spPr bwMode="auto">
          <a:xfrm>
            <a:off x="1833563" y="1341438"/>
            <a:ext cx="1437230" cy="338554"/>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1" dirty="0">
                <a:solidFill>
                  <a:srgbClr val="000000"/>
                </a:solidFill>
              </a:rPr>
              <a:t>UML Class</a:t>
            </a:r>
            <a:endParaRPr lang="en-US" sz="1000" b="1" dirty="0"/>
          </a:p>
        </p:txBody>
      </p:sp>
      <p:sp>
        <p:nvSpPr>
          <p:cNvPr id="668695" name="Rectangle 23"/>
          <p:cNvSpPr>
            <a:spLocks noChangeArrowheads="1"/>
          </p:cNvSpPr>
          <p:nvPr/>
        </p:nvSpPr>
        <p:spPr bwMode="auto">
          <a:xfrm>
            <a:off x="5268913" y="1295400"/>
            <a:ext cx="2775274" cy="338554"/>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1" dirty="0">
                <a:solidFill>
                  <a:srgbClr val="000000"/>
                </a:solidFill>
              </a:rPr>
              <a:t>caDSR Data Element</a:t>
            </a:r>
            <a:endParaRPr lang="en-US" sz="1000" b="1" dirty="0"/>
          </a:p>
        </p:txBody>
      </p:sp>
      <p:pic>
        <p:nvPicPr>
          <p:cNvPr id="668696" name="Picture 24"/>
          <p:cNvPicPr>
            <a:picLocks noChangeAspect="1" noChangeArrowheads="1"/>
          </p:cNvPicPr>
          <p:nvPr/>
        </p:nvPicPr>
        <p:blipFill>
          <a:blip r:embed="rId3"/>
          <a:srcRect r="56958"/>
          <a:stretch>
            <a:fillRect/>
          </a:stretch>
        </p:blipFill>
        <p:spPr bwMode="auto">
          <a:xfrm>
            <a:off x="7315200" y="3124200"/>
            <a:ext cx="457200" cy="404813"/>
          </a:xfrm>
          <a:prstGeom prst="rect">
            <a:avLst/>
          </a:prstGeom>
          <a:noFill/>
          <a:ln w="9525">
            <a:noFill/>
            <a:miter lim="800000"/>
            <a:headEnd/>
            <a:tailEnd/>
          </a:ln>
        </p:spPr>
      </p:pic>
      <p:pic>
        <p:nvPicPr>
          <p:cNvPr id="668697" name="Picture 25"/>
          <p:cNvPicPr>
            <a:picLocks noChangeAspect="1" noChangeArrowheads="1"/>
          </p:cNvPicPr>
          <p:nvPr/>
        </p:nvPicPr>
        <p:blipFill>
          <a:blip r:embed="rId3"/>
          <a:srcRect r="56958"/>
          <a:stretch>
            <a:fillRect/>
          </a:stretch>
        </p:blipFill>
        <p:spPr bwMode="auto">
          <a:xfrm>
            <a:off x="7315200" y="3810000"/>
            <a:ext cx="457200" cy="404813"/>
          </a:xfrm>
          <a:prstGeom prst="rect">
            <a:avLst/>
          </a:prstGeom>
          <a:noFill/>
          <a:ln w="9525">
            <a:noFill/>
            <a:miter lim="800000"/>
            <a:headEnd/>
            <a:tailEnd/>
          </a:ln>
        </p:spPr>
      </p:pic>
      <p:pic>
        <p:nvPicPr>
          <p:cNvPr id="668698" name="Picture 26"/>
          <p:cNvPicPr>
            <a:picLocks noChangeAspect="1" noChangeArrowheads="1"/>
          </p:cNvPicPr>
          <p:nvPr/>
        </p:nvPicPr>
        <p:blipFill>
          <a:blip r:embed="rId3"/>
          <a:srcRect r="56958"/>
          <a:stretch>
            <a:fillRect/>
          </a:stretch>
        </p:blipFill>
        <p:spPr bwMode="auto">
          <a:xfrm>
            <a:off x="7315200" y="5181600"/>
            <a:ext cx="457200" cy="404813"/>
          </a:xfrm>
          <a:prstGeom prst="rect">
            <a:avLst/>
          </a:prstGeom>
          <a:noFill/>
          <a:ln w="9525">
            <a:noFill/>
            <a:miter lim="800000"/>
            <a:headEnd/>
            <a:tailEnd/>
          </a:ln>
        </p:spPr>
      </p:pic>
      <p:sp>
        <p:nvSpPr>
          <p:cNvPr id="668699" name="Rectangle 27"/>
          <p:cNvSpPr>
            <a:spLocks noChangeArrowheads="1"/>
          </p:cNvSpPr>
          <p:nvPr/>
        </p:nvSpPr>
        <p:spPr bwMode="auto">
          <a:xfrm>
            <a:off x="4895850" y="1951038"/>
            <a:ext cx="30861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a:t>Gene Name java.lang.String </a:t>
            </a:r>
          </a:p>
        </p:txBody>
      </p:sp>
      <p:sp>
        <p:nvSpPr>
          <p:cNvPr id="668700" name="Rectangle 28"/>
          <p:cNvSpPr>
            <a:spLocks noChangeArrowheads="1"/>
          </p:cNvSpPr>
          <p:nvPr/>
        </p:nvSpPr>
        <p:spPr bwMode="auto">
          <a:xfrm>
            <a:off x="5699125" y="2697163"/>
            <a:ext cx="12954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t>Gene Name</a:t>
            </a:r>
            <a:r>
              <a:rPr lang="en-US"/>
              <a:t> </a:t>
            </a:r>
          </a:p>
        </p:txBody>
      </p:sp>
      <p:sp>
        <p:nvSpPr>
          <p:cNvPr id="668701" name="Rectangle 30"/>
          <p:cNvSpPr>
            <a:spLocks noChangeArrowheads="1"/>
          </p:cNvSpPr>
          <p:nvPr/>
        </p:nvSpPr>
        <p:spPr bwMode="auto">
          <a:xfrm>
            <a:off x="4306888" y="6019800"/>
            <a:ext cx="4837112" cy="396875"/>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sz="2000" dirty="0"/>
              <a:t>ISO/IEC 11179 compliant Data Element</a:t>
            </a:r>
          </a:p>
        </p:txBody>
      </p:sp>
      <p:grpSp>
        <p:nvGrpSpPr>
          <p:cNvPr id="32" name="Group 31"/>
          <p:cNvGrpSpPr/>
          <p:nvPr/>
        </p:nvGrpSpPr>
        <p:grpSpPr>
          <a:xfrm>
            <a:off x="457200" y="5029200"/>
            <a:ext cx="2667000" cy="404813"/>
            <a:chOff x="228600" y="5867400"/>
            <a:chExt cx="2667000" cy="404813"/>
          </a:xfrm>
        </p:grpSpPr>
        <p:pic>
          <p:nvPicPr>
            <p:cNvPr id="30" name="Picture 24"/>
            <p:cNvPicPr>
              <a:picLocks noChangeAspect="1" noChangeArrowheads="1"/>
            </p:cNvPicPr>
            <p:nvPr/>
          </p:nvPicPr>
          <p:blipFill>
            <a:blip r:embed="rId3"/>
            <a:srcRect r="56958"/>
            <a:stretch>
              <a:fillRect/>
            </a:stretch>
          </p:blipFill>
          <p:spPr bwMode="auto">
            <a:xfrm>
              <a:off x="228600" y="5867400"/>
              <a:ext cx="457200" cy="404813"/>
            </a:xfrm>
            <a:prstGeom prst="rect">
              <a:avLst/>
            </a:prstGeom>
            <a:noFill/>
            <a:ln w="9525">
              <a:noFill/>
              <a:miter lim="800000"/>
              <a:headEnd/>
              <a:tailEnd/>
            </a:ln>
          </p:spPr>
        </p:pic>
        <p:sp>
          <p:nvSpPr>
            <p:cNvPr id="31" name="TextBox 30"/>
            <p:cNvSpPr txBox="1"/>
            <p:nvPr/>
          </p:nvSpPr>
          <p:spPr>
            <a:xfrm>
              <a:off x="609600" y="5943600"/>
              <a:ext cx="2286000" cy="307777"/>
            </a:xfrm>
            <a:prstGeom prst="rect">
              <a:avLst/>
            </a:prstGeom>
            <a:noFill/>
          </p:spPr>
          <p:txBody>
            <a:bodyPr wrap="square" rtlCol="0">
              <a:spAutoFit/>
            </a:bodyPr>
            <a:lstStyle/>
            <a:p>
              <a:r>
                <a:rPr lang="en-US" sz="1400" i="1" dirty="0" smtClean="0"/>
                <a:t>= concept annotations</a:t>
              </a:r>
              <a:endParaRPr lang="en-US" sz="1400" i="1"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Details of a Concept</a:t>
            </a:r>
          </a:p>
        </p:txBody>
      </p:sp>
      <p:sp>
        <p:nvSpPr>
          <p:cNvPr id="14339" name="Rectangle 3"/>
          <p:cNvSpPr>
            <a:spLocks noGrp="1" noChangeArrowheads="1"/>
          </p:cNvSpPr>
          <p:nvPr>
            <p:ph type="body" idx="1"/>
          </p:nvPr>
        </p:nvSpPr>
        <p:spPr/>
        <p:txBody>
          <a:bodyPr/>
          <a:lstStyle/>
          <a:p>
            <a:pPr>
              <a:lnSpc>
                <a:spcPct val="80000"/>
              </a:lnSpc>
            </a:pPr>
            <a:r>
              <a:rPr lang="en-US" sz="2400" dirty="0"/>
              <a:t>Name</a:t>
            </a:r>
          </a:p>
          <a:p>
            <a:pPr>
              <a:lnSpc>
                <a:spcPct val="80000"/>
              </a:lnSpc>
            </a:pPr>
            <a:r>
              <a:rPr lang="en-US" sz="2400" dirty="0"/>
              <a:t>Code (Concept Unique Identifier)</a:t>
            </a:r>
          </a:p>
          <a:p>
            <a:pPr>
              <a:lnSpc>
                <a:spcPct val="80000"/>
              </a:lnSpc>
            </a:pPr>
            <a:r>
              <a:rPr lang="en-US" sz="2400" dirty="0"/>
              <a:t>Properties</a:t>
            </a:r>
          </a:p>
          <a:p>
            <a:pPr lvl="1">
              <a:lnSpc>
                <a:spcPct val="80000"/>
              </a:lnSpc>
            </a:pPr>
            <a:r>
              <a:rPr lang="en-US" sz="2000" dirty="0"/>
              <a:t>Definition (</a:t>
            </a:r>
            <a:r>
              <a:rPr lang="en-US" sz="2000" dirty="0" err="1"/>
              <a:t>s</a:t>
            </a:r>
            <a:r>
              <a:rPr lang="en-US" sz="2000" dirty="0"/>
              <a:t>)</a:t>
            </a:r>
          </a:p>
          <a:p>
            <a:pPr lvl="1">
              <a:lnSpc>
                <a:spcPct val="80000"/>
              </a:lnSpc>
            </a:pPr>
            <a:r>
              <a:rPr lang="en-US" sz="2000" dirty="0"/>
              <a:t>Synonym (</a:t>
            </a:r>
            <a:r>
              <a:rPr lang="en-US" sz="2000" dirty="0" err="1"/>
              <a:t>s</a:t>
            </a:r>
            <a:r>
              <a:rPr lang="en-US" sz="2000" dirty="0"/>
              <a:t>) </a:t>
            </a:r>
          </a:p>
          <a:p>
            <a:pPr lvl="1">
              <a:lnSpc>
                <a:spcPct val="80000"/>
              </a:lnSpc>
            </a:pPr>
            <a:r>
              <a:rPr lang="en-US" sz="2000" dirty="0"/>
              <a:t>Preferred name: the term</a:t>
            </a:r>
            <a:r>
              <a:rPr lang="en-US" sz="2000" dirty="0" smtClean="0"/>
              <a:t> recommended </a:t>
            </a:r>
            <a:r>
              <a:rPr lang="en-US" sz="2000" dirty="0"/>
              <a:t>for use in written and oral communication</a:t>
            </a:r>
          </a:p>
          <a:p>
            <a:pPr lvl="1">
              <a:lnSpc>
                <a:spcPct val="80000"/>
              </a:lnSpc>
            </a:pPr>
            <a:r>
              <a:rPr lang="en-US" sz="2000" dirty="0"/>
              <a:t>Links to use or related information in other, external resources, such as UMLS</a:t>
            </a:r>
          </a:p>
          <a:p>
            <a:pPr>
              <a:lnSpc>
                <a:spcPct val="80000"/>
              </a:lnSpc>
            </a:pPr>
            <a:r>
              <a:rPr lang="en-US" sz="2400" dirty="0"/>
              <a:t>Roles </a:t>
            </a:r>
          </a:p>
          <a:p>
            <a:pPr lvl="1">
              <a:lnSpc>
                <a:spcPct val="80000"/>
              </a:lnSpc>
            </a:pPr>
            <a:r>
              <a:rPr lang="en-US" sz="2000" dirty="0"/>
              <a:t>Relationships with other concepts</a:t>
            </a:r>
          </a:p>
          <a:p>
            <a:pPr lvl="1">
              <a:lnSpc>
                <a:spcPct val="80000"/>
              </a:lnSpc>
            </a:pPr>
            <a:r>
              <a:rPr lang="en-US" sz="2000" dirty="0"/>
              <a:t>Taxonomy / Hierarchy</a:t>
            </a:r>
          </a:p>
          <a:p>
            <a:pPr lvl="2">
              <a:lnSpc>
                <a:spcPct val="80000"/>
              </a:lnSpc>
            </a:pPr>
            <a:r>
              <a:rPr lang="en-US" sz="1800" dirty="0" err="1"/>
              <a:t>Superconcepts</a:t>
            </a:r>
            <a:r>
              <a:rPr lang="en-US" sz="1800" dirty="0"/>
              <a:t> / More General Concepts / Parents</a:t>
            </a:r>
          </a:p>
          <a:p>
            <a:pPr lvl="2">
              <a:lnSpc>
                <a:spcPct val="80000"/>
              </a:lnSpc>
            </a:pPr>
            <a:r>
              <a:rPr lang="en-US" sz="1800" dirty="0" err="1"/>
              <a:t>Subconcepts</a:t>
            </a:r>
            <a:r>
              <a:rPr lang="en-US" sz="1800" dirty="0"/>
              <a:t> / More Specific Concepts / Children</a:t>
            </a:r>
          </a:p>
          <a:p>
            <a:pPr>
              <a:lnSpc>
                <a:spcPct val="80000"/>
              </a:lnSpc>
            </a:pPr>
            <a:endParaRPr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t>Enterprise Vocabulary Services (EVS)</a:t>
            </a:r>
            <a:endParaRPr lang="en-US"/>
          </a:p>
        </p:txBody>
      </p:sp>
      <p:sp>
        <p:nvSpPr>
          <p:cNvPr id="15363" name="Rectangle 3"/>
          <p:cNvSpPr>
            <a:spLocks noGrp="1" noChangeArrowheads="1"/>
          </p:cNvSpPr>
          <p:nvPr>
            <p:ph type="body" idx="1"/>
          </p:nvPr>
        </p:nvSpPr>
        <p:spPr/>
        <p:txBody>
          <a:bodyPr/>
          <a:lstStyle/>
          <a:p>
            <a:r>
              <a:rPr lang="en-GB" sz="1800"/>
              <a:t>Controlled vocabulary resources for cancer research community</a:t>
            </a:r>
          </a:p>
          <a:p>
            <a:pPr lvl="1"/>
            <a:r>
              <a:rPr lang="en-GB" sz="1600"/>
              <a:t>Manages the concepts</a:t>
            </a:r>
          </a:p>
          <a:p>
            <a:r>
              <a:rPr lang="en-US" sz="1800"/>
              <a:t>NCI Thesaurus</a:t>
            </a:r>
          </a:p>
          <a:p>
            <a:pPr lvl="1"/>
            <a:r>
              <a:rPr lang="en-US" sz="1600"/>
              <a:t>NCI reference terminology (public domain, open source)</a:t>
            </a:r>
          </a:p>
          <a:p>
            <a:pPr lvl="1"/>
            <a:r>
              <a:rPr lang="en-US" sz="1600" b="1"/>
              <a:t>46,000 concepts</a:t>
            </a:r>
            <a:r>
              <a:rPr lang="en-US" sz="1600"/>
              <a:t> covering agents, anatomy, biological processes, diseases, genes, gene products, and techniques/equipment</a:t>
            </a:r>
          </a:p>
          <a:p>
            <a:pPr lvl="1"/>
            <a:r>
              <a:rPr lang="en-US" sz="1600"/>
              <a:t>Built using </a:t>
            </a:r>
            <a:r>
              <a:rPr lang="en-US" sz="1600" b="1"/>
              <a:t>description logic</a:t>
            </a:r>
          </a:p>
          <a:p>
            <a:pPr lvl="1"/>
            <a:r>
              <a:rPr lang="en-US" sz="1600"/>
              <a:t>Designed for application development: database coding, searching, and data mining</a:t>
            </a:r>
          </a:p>
          <a:p>
            <a:r>
              <a:rPr lang="en-US" sz="1800"/>
              <a:t>NCI Metathesaurus</a:t>
            </a:r>
          </a:p>
          <a:p>
            <a:pPr lvl="1"/>
            <a:r>
              <a:rPr lang="en-US" sz="1600" b="1"/>
              <a:t>Online dictionary and thesaurus</a:t>
            </a:r>
          </a:p>
          <a:p>
            <a:pPr lvl="1"/>
            <a:r>
              <a:rPr lang="en-US" sz="1600"/>
              <a:t>Adaptation of National Library of Medicine’s Unified Medical Language System (UMLS) Metathesaurus</a:t>
            </a:r>
          </a:p>
          <a:p>
            <a:pPr lvl="1"/>
            <a:r>
              <a:rPr lang="en-US" sz="1600" b="1"/>
              <a:t>930,000+ concepts; 2,200,000 terms and phrases</a:t>
            </a:r>
          </a:p>
          <a:p>
            <a:pPr lvl="1"/>
            <a:r>
              <a:rPr lang="en-US" sz="1600"/>
              <a:t>Built using lexical matching </a:t>
            </a:r>
          </a:p>
          <a:p>
            <a:pPr lvl="1"/>
            <a:r>
              <a:rPr lang="en-US" sz="1600"/>
              <a:t>Designed for </a:t>
            </a:r>
            <a:r>
              <a:rPr lang="en-US" sz="1600" b="1"/>
              <a:t>term mapping and document indexing across vocabularies</a:t>
            </a:r>
          </a:p>
        </p:txBody>
      </p:sp>
      <p:pic>
        <p:nvPicPr>
          <p:cNvPr id="15364" name="Picture 4" descr="EVSTiny"/>
          <p:cNvPicPr>
            <a:picLocks noChangeAspect="1" noChangeArrowheads="1"/>
          </p:cNvPicPr>
          <p:nvPr/>
        </p:nvPicPr>
        <p:blipFill>
          <a:blip r:embed="rId3"/>
          <a:srcRect/>
          <a:stretch>
            <a:fillRect/>
          </a:stretch>
        </p:blipFill>
        <p:spPr bwMode="auto">
          <a:xfrm>
            <a:off x="7948613" y="6324600"/>
            <a:ext cx="1195387" cy="39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can EVS do?</a:t>
            </a:r>
          </a:p>
        </p:txBody>
      </p:sp>
      <p:sp>
        <p:nvSpPr>
          <p:cNvPr id="16387" name="Rectangle 3"/>
          <p:cNvSpPr>
            <a:spLocks noGrp="1" noChangeArrowheads="1"/>
          </p:cNvSpPr>
          <p:nvPr>
            <p:ph type="body" idx="1"/>
          </p:nvPr>
        </p:nvSpPr>
        <p:spPr/>
        <p:txBody>
          <a:bodyPr/>
          <a:lstStyle/>
          <a:p>
            <a:r>
              <a:rPr lang="en-US" sz="2800"/>
              <a:t>Check and compare dictionary definitions</a:t>
            </a:r>
          </a:p>
          <a:p>
            <a:r>
              <a:rPr lang="en-US" sz="2800"/>
              <a:t>Find synonyms</a:t>
            </a:r>
          </a:p>
          <a:p>
            <a:r>
              <a:rPr lang="en-US" sz="2800"/>
              <a:t>Determine relationships to other concepts/terms</a:t>
            </a:r>
          </a:p>
          <a:p>
            <a:r>
              <a:rPr lang="en-US" sz="2800"/>
              <a:t>Identify and evaluate potential options when curating new CDEs or adding terms to permissible value lists</a:t>
            </a:r>
          </a:p>
          <a:p>
            <a:r>
              <a:rPr lang="en-US" sz="2800"/>
              <a:t>Provide links to related research publications</a:t>
            </a:r>
          </a:p>
          <a:p>
            <a:pPr>
              <a:buFontTx/>
              <a:buNone/>
            </a:pPr>
            <a:endParaRPr lang="en-US" sz="2800"/>
          </a:p>
          <a:p>
            <a:endParaRPr lang="en-US" sz="2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57763" name="Group 3"/>
          <p:cNvGraphicFramePr>
            <a:graphicFrameLocks noGrp="1"/>
          </p:cNvGraphicFramePr>
          <p:nvPr/>
        </p:nvGraphicFramePr>
        <p:xfrm>
          <a:off x="1066800" y="2669506"/>
          <a:ext cx="7342187" cy="3616326"/>
        </p:xfrm>
        <a:graphic>
          <a:graphicData uri="http://schemas.openxmlformats.org/drawingml/2006/table">
            <a:tbl>
              <a:tblPr/>
              <a:tblGrid>
                <a:gridCol w="1832093"/>
                <a:gridCol w="804131"/>
                <a:gridCol w="1804459"/>
                <a:gridCol w="2901504"/>
              </a:tblGrid>
              <a:tr h="7537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pitchFamily="-108"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pitchFamily="-108" charset="0"/>
                        </a:rPr>
                        <a:t>Attribute</a:t>
                      </a:r>
                      <a:endParaRPr kumimoji="0" lang="en-US" sz="1200" b="0" i="0" u="none" strike="noStrike" cap="none" normalizeH="0" baseline="0" dirty="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Example Object Data</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CIA Metadata</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pitchFamily="-108" charset="0"/>
                        </a:rPr>
                        <a:t>NCI Metadata</a:t>
                      </a:r>
                      <a:endParaRPr kumimoji="0" lang="en-US" sz="1200" b="1"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r>
              <a:tr h="11188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Arial" pitchFamily="-108" charset="0"/>
                        </a:rPr>
                        <a:t>Agent</a:t>
                      </a:r>
                      <a:endParaRPr kumimoji="0" lang="en-US" sz="1400" b="1" i="0" u="none" strike="noStrike" cap="none" normalizeH="0" baseline="0" dirty="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pitchFamily="-10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A sworn intelligence agent; a spy</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Chemical compound administered to a human being to treat a disease or condition, or prevent the onset of a disease or condition</a:t>
                      </a:r>
                      <a:endParaRPr kumimoji="0" lang="en-US" sz="12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9740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108" charset="0"/>
                        </a:rPr>
                        <a:t>Agent</a:t>
                      </a:r>
                      <a:r>
                        <a:rPr kumimoji="0" lang="en-US" sz="1400" b="0" i="0" u="none" strike="noStrike" cap="none" normalizeH="0" baseline="0">
                          <a:ln>
                            <a:noFill/>
                          </a:ln>
                          <a:solidFill>
                            <a:srgbClr val="000000"/>
                          </a:solidFill>
                          <a:effectLst/>
                          <a:latin typeface="Arial" pitchFamily="-108" charset="0"/>
                        </a:rPr>
                        <a:t>.nSCNumber</a:t>
                      </a:r>
                      <a:endParaRPr kumimoji="0" lang="en-US" sz="14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pitchFamily="-108" charset="0"/>
                        </a:rPr>
                        <a:t>007</a:t>
                      </a:r>
                      <a:endParaRPr kumimoji="0" lang="en-US" sz="16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Identifier given to an intelligence agent by the National Security Council</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Identifier given to chemical compound by the US Food and Drug Administration Nomenclature Standards Committee</a:t>
                      </a:r>
                      <a:endParaRPr kumimoji="0" lang="en-US" sz="12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769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108" charset="0"/>
                        </a:rPr>
                        <a:t>Agent</a:t>
                      </a:r>
                      <a:r>
                        <a:rPr kumimoji="0" lang="en-US" sz="1400" b="0" i="0" u="none" strike="noStrike" cap="none" normalizeH="0" baseline="0">
                          <a:ln>
                            <a:noFill/>
                          </a:ln>
                          <a:solidFill>
                            <a:srgbClr val="000000"/>
                          </a:solidFill>
                          <a:effectLst/>
                          <a:latin typeface="Arial" pitchFamily="-108" charset="0"/>
                        </a:rPr>
                        <a:t>.name</a:t>
                      </a:r>
                      <a:endParaRPr kumimoji="0" lang="en-US" sz="14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pitchFamily="-108" charset="0"/>
                        </a:rPr>
                        <a:t>Taxol</a:t>
                      </a:r>
                      <a:endParaRPr kumimoji="0" lang="en-US" sz="16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108" charset="0"/>
                        </a:rPr>
                        <a:t>CIA code name given to intelligence agents</a:t>
                      </a:r>
                      <a:endParaRPr kumimoji="0" lang="en-US" sz="12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108" charset="0"/>
                        </a:rPr>
                        <a:t>Common name of chemical compound used as an agent</a:t>
                      </a:r>
                      <a:endParaRPr kumimoji="0" lang="en-US" sz="1200" b="0" i="0" u="none" strike="noStrike" cap="none" normalizeH="0" baseline="0" dirty="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bl>
          </a:graphicData>
        </a:graphic>
      </p:graphicFrame>
      <p:sp>
        <p:nvSpPr>
          <p:cNvPr id="27677" name="Title 7"/>
          <p:cNvSpPr>
            <a:spLocks noGrp="1"/>
          </p:cNvSpPr>
          <p:nvPr>
            <p:ph type="title"/>
          </p:nvPr>
        </p:nvSpPr>
        <p:spPr/>
        <p:txBody>
          <a:bodyPr/>
          <a:lstStyle/>
          <a:p>
            <a:r>
              <a:rPr lang="en-US"/>
              <a:t>Why do you need semantic metadata?</a:t>
            </a:r>
          </a:p>
        </p:txBody>
      </p:sp>
      <p:sp>
        <p:nvSpPr>
          <p:cNvPr id="4" name="Rectangle 3"/>
          <p:cNvSpPr txBox="1">
            <a:spLocks noChangeArrowheads="1"/>
          </p:cNvSpPr>
          <p:nvPr/>
        </p:nvSpPr>
        <p:spPr>
          <a:xfrm>
            <a:off x="3868739" y="1295400"/>
            <a:ext cx="3141662" cy="941796"/>
          </a:xfrm>
          <a:prstGeom prst="rect">
            <a:avLst/>
          </a:prstGeom>
        </p:spPr>
        <p:txBody>
          <a:bodyPr wrap="square">
            <a:prstTxWarp prst="textNoShape">
              <a:avLst/>
            </a:prstTxWarp>
            <a:spAutoFit/>
          </a:bodyPr>
          <a:lstStyle/>
          <a:p>
            <a:pPr marL="342900" indent="-342900" eaLnBrk="0" hangingPunct="0">
              <a:spcBef>
                <a:spcPct val="20000"/>
              </a:spcBef>
              <a:buClr>
                <a:srgbClr val="CC0000"/>
              </a:buClr>
            </a:pPr>
            <a:r>
              <a:rPr lang="en-US" sz="1200" dirty="0">
                <a:latin typeface="Courier New" charset="0"/>
              </a:rPr>
              <a:t>&lt;Agent&gt;</a:t>
            </a:r>
          </a:p>
          <a:p>
            <a:pPr marL="742950" lvl="1" indent="-285750" eaLnBrk="0" hangingPunct="0">
              <a:spcBef>
                <a:spcPct val="20000"/>
              </a:spcBef>
              <a:buClr>
                <a:srgbClr val="CC0000"/>
              </a:buClr>
            </a:pPr>
            <a:r>
              <a:rPr lang="en-US" sz="1200" dirty="0">
                <a:latin typeface="Courier New" charset="0"/>
              </a:rPr>
              <a:t>&lt;name&gt;</a:t>
            </a:r>
            <a:r>
              <a:rPr lang="en-US" sz="1200" dirty="0" err="1">
                <a:latin typeface="Courier New" charset="0"/>
              </a:rPr>
              <a:t>Taxol</a:t>
            </a:r>
            <a:r>
              <a:rPr lang="en-US" sz="1200" dirty="0">
                <a:latin typeface="Courier New" charset="0"/>
              </a:rPr>
              <a:t>&lt;/name&gt;</a:t>
            </a:r>
          </a:p>
          <a:p>
            <a:pPr marL="742950" lvl="1" indent="-285750" eaLnBrk="0" hangingPunct="0">
              <a:spcBef>
                <a:spcPct val="20000"/>
              </a:spcBef>
              <a:buClr>
                <a:srgbClr val="CC0000"/>
              </a:buClr>
            </a:pPr>
            <a:r>
              <a:rPr lang="en-US" sz="1200" dirty="0">
                <a:latin typeface="Courier New" charset="0"/>
              </a:rPr>
              <a:t>&lt;</a:t>
            </a:r>
            <a:r>
              <a:rPr lang="en-US" sz="1200" dirty="0" err="1">
                <a:latin typeface="Courier New" charset="0"/>
              </a:rPr>
              <a:t>nSCNumber</a:t>
            </a:r>
            <a:r>
              <a:rPr lang="en-US" sz="1200" dirty="0">
                <a:latin typeface="Courier New" charset="0"/>
              </a:rPr>
              <a:t>&gt;007&lt;/</a:t>
            </a:r>
            <a:r>
              <a:rPr lang="en-US" sz="1200" dirty="0" err="1">
                <a:latin typeface="Courier New" charset="0"/>
              </a:rPr>
              <a:t>nSCNumber</a:t>
            </a:r>
            <a:r>
              <a:rPr lang="en-US" sz="1200" dirty="0">
                <a:latin typeface="Courier New" charset="0"/>
              </a:rPr>
              <a:t>&gt;</a:t>
            </a:r>
          </a:p>
          <a:p>
            <a:pPr marL="342900" indent="-342900" eaLnBrk="0" hangingPunct="0">
              <a:spcBef>
                <a:spcPct val="20000"/>
              </a:spcBef>
              <a:buClr>
                <a:srgbClr val="CC0000"/>
              </a:buClr>
            </a:pPr>
            <a:r>
              <a:rPr lang="en-US" sz="1200" dirty="0">
                <a:latin typeface="Courier New" charset="0"/>
              </a:rPr>
              <a:t>&lt;/Agent&gt;</a:t>
            </a:r>
          </a:p>
        </p:txBody>
      </p:sp>
      <p:graphicFrame>
        <p:nvGraphicFramePr>
          <p:cNvPr id="5" name="Object 2"/>
          <p:cNvGraphicFramePr>
            <a:graphicFrameLocks noChangeAspect="1"/>
          </p:cNvGraphicFramePr>
          <p:nvPr/>
        </p:nvGraphicFramePr>
        <p:xfrm>
          <a:off x="1939925" y="1295400"/>
          <a:ext cx="1607227" cy="1163202"/>
        </p:xfrm>
        <a:graphic>
          <a:graphicData uri="http://schemas.openxmlformats.org/presentationml/2006/ole">
            <p:oleObj spid="_x0000_s1049602" name="Bitmap Image" r:id="rId4" imgW="3238952" imgH="2343477" progId="">
              <p:embed/>
            </p:oleObj>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Computable Interoperability</a:t>
            </a:r>
          </a:p>
        </p:txBody>
      </p:sp>
      <p:sp>
        <p:nvSpPr>
          <p:cNvPr id="2867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7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2868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2868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2868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2868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2868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2868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8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2869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2869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2869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2869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2870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28701"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2"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3"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2870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2871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2870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2870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p:txBody>
          <a:bodyPr/>
          <a:lstStyle/>
          <a:p>
            <a:pPr eaLnBrk="1" hangingPunct="1"/>
            <a:r>
              <a:rPr lang="en-US" dirty="0" smtClean="0"/>
              <a:t>Modeling Metadata Review</a:t>
            </a:r>
            <a:endParaRPr lang="en-US" dirty="0"/>
          </a:p>
        </p:txBody>
      </p:sp>
      <p:pic>
        <p:nvPicPr>
          <p:cNvPr id="494595" name="Picture 3" descr="Protein_Gene"/>
          <p:cNvPicPr>
            <a:picLocks noChangeAspect="1" noChangeArrowheads="1"/>
          </p:cNvPicPr>
          <p:nvPr/>
        </p:nvPicPr>
        <p:blipFill>
          <a:blip r:embed="rId3"/>
          <a:srcRect l="49060" t="18906" r="7137" b="23169"/>
          <a:stretch>
            <a:fillRect/>
          </a:stretch>
        </p:blipFill>
        <p:spPr bwMode="auto">
          <a:xfrm>
            <a:off x="50800" y="1714500"/>
            <a:ext cx="3810000" cy="1143000"/>
          </a:xfrm>
          <a:prstGeom prst="rect">
            <a:avLst/>
          </a:prstGeom>
          <a:noFill/>
          <a:ln w="9525">
            <a:noFill/>
            <a:miter lim="800000"/>
            <a:headEnd/>
            <a:tailEnd/>
          </a:ln>
        </p:spPr>
      </p:pic>
      <p:sp>
        <p:nvSpPr>
          <p:cNvPr id="494596" name="Text Box 4"/>
          <p:cNvSpPr txBox="1">
            <a:spLocks noChangeArrowheads="1"/>
          </p:cNvSpPr>
          <p:nvPr/>
        </p:nvSpPr>
        <p:spPr bwMode="auto">
          <a:xfrm>
            <a:off x="127000" y="1257300"/>
            <a:ext cx="3200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Modeling</a:t>
            </a:r>
          </a:p>
        </p:txBody>
      </p:sp>
      <p:pic>
        <p:nvPicPr>
          <p:cNvPr id="494597" name="Picture 5"/>
          <p:cNvPicPr>
            <a:picLocks noChangeAspect="1" noChangeArrowheads="1"/>
          </p:cNvPicPr>
          <p:nvPr/>
        </p:nvPicPr>
        <p:blipFill>
          <a:blip r:embed="rId4"/>
          <a:srcRect l="35001" t="16406" r="20000" b="75781"/>
          <a:stretch>
            <a:fillRect/>
          </a:stretch>
        </p:blipFill>
        <p:spPr bwMode="auto">
          <a:xfrm>
            <a:off x="1727200" y="3873500"/>
            <a:ext cx="5486400" cy="762000"/>
          </a:xfrm>
          <a:prstGeom prst="rect">
            <a:avLst/>
          </a:prstGeom>
          <a:noFill/>
          <a:ln w="9525">
            <a:noFill/>
            <a:miter lim="800000"/>
            <a:headEnd/>
            <a:tailEnd/>
          </a:ln>
        </p:spPr>
      </p:pic>
      <p:pic>
        <p:nvPicPr>
          <p:cNvPr id="494598" name="Picture 6" descr="caDSR"/>
          <p:cNvPicPr>
            <a:picLocks noChangeAspect="1" noChangeArrowheads="1"/>
          </p:cNvPicPr>
          <p:nvPr/>
        </p:nvPicPr>
        <p:blipFill>
          <a:blip r:embed="rId5"/>
          <a:srcRect l="37070" t="15704" b="71628"/>
          <a:stretch>
            <a:fillRect/>
          </a:stretch>
        </p:blipFill>
        <p:spPr bwMode="auto">
          <a:xfrm>
            <a:off x="3098800" y="5702300"/>
            <a:ext cx="5562600" cy="762000"/>
          </a:xfrm>
          <a:prstGeom prst="rect">
            <a:avLst/>
          </a:prstGeom>
          <a:noFill/>
          <a:ln w="3175">
            <a:solidFill>
              <a:schemeClr val="tx1"/>
            </a:solidFill>
            <a:miter lim="800000"/>
            <a:headEnd/>
            <a:tailEnd/>
          </a:ln>
        </p:spPr>
      </p:pic>
      <p:sp>
        <p:nvSpPr>
          <p:cNvPr id="494599" name="Text Box 8"/>
          <p:cNvSpPr txBox="1">
            <a:spLocks noChangeArrowheads="1"/>
          </p:cNvSpPr>
          <p:nvPr/>
        </p:nvSpPr>
        <p:spPr bwMode="auto">
          <a:xfrm>
            <a:off x="1803400" y="3416300"/>
            <a:ext cx="5486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Semantic Annotation using EVS concepts</a:t>
            </a:r>
          </a:p>
        </p:txBody>
      </p:sp>
      <p:sp>
        <p:nvSpPr>
          <p:cNvPr id="494600" name="Text Box 9"/>
          <p:cNvSpPr txBox="1">
            <a:spLocks noChangeArrowheads="1"/>
          </p:cNvSpPr>
          <p:nvPr/>
        </p:nvSpPr>
        <p:spPr bwMode="auto">
          <a:xfrm>
            <a:off x="3098800" y="5219700"/>
            <a:ext cx="5562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caDSR Load/CDE Creation</a:t>
            </a:r>
          </a:p>
        </p:txBody>
      </p:sp>
      <p:sp>
        <p:nvSpPr>
          <p:cNvPr id="494601" name="AutoShape 10"/>
          <p:cNvSpPr>
            <a:spLocks noChangeArrowheads="1"/>
          </p:cNvSpPr>
          <p:nvPr/>
        </p:nvSpPr>
        <p:spPr bwMode="auto">
          <a:xfrm>
            <a:off x="2184400" y="29337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2" name="AutoShape 11"/>
          <p:cNvSpPr>
            <a:spLocks noChangeArrowheads="1"/>
          </p:cNvSpPr>
          <p:nvPr/>
        </p:nvSpPr>
        <p:spPr bwMode="auto">
          <a:xfrm>
            <a:off x="5308600" y="47244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3" name="Oval 12"/>
          <p:cNvSpPr>
            <a:spLocks noChangeArrowheads="1"/>
          </p:cNvSpPr>
          <p:nvPr/>
        </p:nvSpPr>
        <p:spPr bwMode="auto">
          <a:xfrm>
            <a:off x="5562600" y="40386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4" name="Line 13"/>
          <p:cNvSpPr>
            <a:spLocks noChangeShapeType="1"/>
          </p:cNvSpPr>
          <p:nvPr/>
        </p:nvSpPr>
        <p:spPr bwMode="auto">
          <a:xfrm flipV="1">
            <a:off x="6705600" y="3492500"/>
            <a:ext cx="965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5" name="Text Box 14"/>
          <p:cNvSpPr txBox="1">
            <a:spLocks noChangeArrowheads="1"/>
          </p:cNvSpPr>
          <p:nvPr/>
        </p:nvSpPr>
        <p:spPr bwMode="auto">
          <a:xfrm>
            <a:off x="6985000" y="27432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EVS Concept Codes</a:t>
            </a:r>
          </a:p>
        </p:txBody>
      </p:sp>
      <p:sp>
        <p:nvSpPr>
          <p:cNvPr id="494606" name="Line 15"/>
          <p:cNvSpPr>
            <a:spLocks noChangeShapeType="1"/>
          </p:cNvSpPr>
          <p:nvPr/>
        </p:nvSpPr>
        <p:spPr bwMode="auto">
          <a:xfrm flipV="1">
            <a:off x="8077200" y="5410200"/>
            <a:ext cx="0" cy="6096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7" name="Text Box 16"/>
          <p:cNvSpPr txBox="1">
            <a:spLocks noChangeArrowheads="1"/>
          </p:cNvSpPr>
          <p:nvPr/>
        </p:nvSpPr>
        <p:spPr bwMode="auto">
          <a:xfrm>
            <a:off x="7391400" y="47244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Public ID/version</a:t>
            </a:r>
          </a:p>
        </p:txBody>
      </p:sp>
      <p:sp>
        <p:nvSpPr>
          <p:cNvPr id="494608" name="Oval 12"/>
          <p:cNvSpPr>
            <a:spLocks noChangeArrowheads="1"/>
          </p:cNvSpPr>
          <p:nvPr/>
        </p:nvSpPr>
        <p:spPr bwMode="auto">
          <a:xfrm>
            <a:off x="7239000" y="60960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9" name="Oval 12"/>
          <p:cNvSpPr>
            <a:spLocks noChangeArrowheads="1"/>
          </p:cNvSpPr>
          <p:nvPr/>
        </p:nvSpPr>
        <p:spPr bwMode="auto">
          <a:xfrm>
            <a:off x="0" y="21336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0" name="Line 13"/>
          <p:cNvSpPr>
            <a:spLocks noChangeShapeType="1"/>
          </p:cNvSpPr>
          <p:nvPr/>
        </p:nvSpPr>
        <p:spPr bwMode="auto">
          <a:xfrm flipV="1">
            <a:off x="2667000" y="1828800"/>
            <a:ext cx="2362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1" name="Text Box 14"/>
          <p:cNvSpPr txBox="1">
            <a:spLocks noChangeArrowheads="1"/>
          </p:cNvSpPr>
          <p:nvPr/>
        </p:nvSpPr>
        <p:spPr bwMode="auto">
          <a:xfrm>
            <a:off x="5029200" y="1447800"/>
            <a:ext cx="2514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Class/attribute</a:t>
            </a:r>
          </a:p>
        </p:txBody>
      </p:sp>
      <p:sp>
        <p:nvSpPr>
          <p:cNvPr id="494612" name="Oval 12"/>
          <p:cNvSpPr>
            <a:spLocks noChangeArrowheads="1"/>
          </p:cNvSpPr>
          <p:nvPr/>
        </p:nvSpPr>
        <p:spPr bwMode="auto">
          <a:xfrm>
            <a:off x="600075" y="17145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3" name="Line 13"/>
          <p:cNvSpPr>
            <a:spLocks noChangeShapeType="1"/>
          </p:cNvSpPr>
          <p:nvPr/>
        </p:nvSpPr>
        <p:spPr bwMode="auto">
          <a:xfrm flipV="1">
            <a:off x="3352800" y="1752600"/>
            <a:ext cx="1676400" cy="1524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4" name="Oval 12"/>
          <p:cNvSpPr>
            <a:spLocks noChangeArrowheads="1"/>
          </p:cNvSpPr>
          <p:nvPr/>
        </p:nvSpPr>
        <p:spPr bwMode="auto">
          <a:xfrm>
            <a:off x="2895600" y="6019800"/>
            <a:ext cx="1905000" cy="5334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5" name="Text Box 16"/>
          <p:cNvSpPr txBox="1">
            <a:spLocks noChangeArrowheads="1"/>
          </p:cNvSpPr>
          <p:nvPr/>
        </p:nvSpPr>
        <p:spPr bwMode="auto">
          <a:xfrm>
            <a:off x="914400" y="5153025"/>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Long Name</a:t>
            </a:r>
          </a:p>
        </p:txBody>
      </p:sp>
      <p:sp>
        <p:nvSpPr>
          <p:cNvPr id="494616" name="Line 15"/>
          <p:cNvSpPr>
            <a:spLocks noChangeShapeType="1"/>
          </p:cNvSpPr>
          <p:nvPr/>
        </p:nvSpPr>
        <p:spPr bwMode="auto">
          <a:xfrm flipH="1" flipV="1">
            <a:off x="1905000" y="5638800"/>
            <a:ext cx="10668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does this mean to caGrid?</a:t>
            </a:r>
            <a:endParaRPr lang="en-US" dirty="0"/>
          </a:p>
        </p:txBody>
      </p:sp>
      <p:sp>
        <p:nvSpPr>
          <p:cNvPr id="3" name="Content Placeholder 2"/>
          <p:cNvSpPr>
            <a:spLocks noGrp="1"/>
          </p:cNvSpPr>
          <p:nvPr>
            <p:ph idx="1"/>
          </p:nvPr>
        </p:nvSpPr>
        <p:spPr/>
        <p:txBody>
          <a:bodyPr/>
          <a:lstStyle/>
          <a:p>
            <a:r>
              <a:rPr lang="en-US" sz="2800" dirty="0" smtClean="0"/>
              <a:t>Support a </a:t>
            </a:r>
            <a:r>
              <a:rPr lang="en-US" sz="2800" i="1" dirty="0" smtClean="0"/>
              <a:t>strongly typed</a:t>
            </a:r>
            <a:r>
              <a:rPr lang="en-US" sz="2800" dirty="0" smtClean="0"/>
              <a:t> grid</a:t>
            </a:r>
          </a:p>
          <a:p>
            <a:pPr lvl="1"/>
            <a:r>
              <a:rPr lang="en-US" sz="2800" dirty="0" smtClean="0"/>
              <a:t>Syntactic and Semantic interoperability</a:t>
            </a:r>
          </a:p>
          <a:p>
            <a:pPr lvl="2"/>
            <a:r>
              <a:rPr lang="en-US" sz="2400" b="1" dirty="0" smtClean="0"/>
              <a:t>Programmatic!</a:t>
            </a:r>
          </a:p>
          <a:p>
            <a:pPr lvl="1"/>
            <a:r>
              <a:rPr lang="en-US" sz="2800" dirty="0" smtClean="0"/>
              <a:t>Smooth transition from Application to Grid and back</a:t>
            </a:r>
          </a:p>
          <a:p>
            <a:r>
              <a:rPr lang="en-US" sz="2800" dirty="0" smtClean="0"/>
              <a:t>Leverage wealth of existing metadata</a:t>
            </a:r>
          </a:p>
          <a:p>
            <a:r>
              <a:rPr lang="en-US" sz="2800" dirty="0" smtClean="0"/>
              <a:t>Enable service Advertisement and Discovery</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13578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Model Exchange</a:t>
            </a:r>
            <a:endParaRPr lang="en-US" dirty="0"/>
          </a:p>
        </p:txBody>
      </p:sp>
      <p:sp>
        <p:nvSpPr>
          <p:cNvPr id="3" name="Content Placeholder 2"/>
          <p:cNvSpPr>
            <a:spLocks noGrp="1"/>
          </p:cNvSpPr>
          <p:nvPr>
            <p:ph idx="1"/>
          </p:nvPr>
        </p:nvSpPr>
        <p:spPr/>
        <p:txBody>
          <a:bodyPr/>
          <a:lstStyle/>
          <a:p>
            <a:r>
              <a:rPr lang="en-US" sz="2400" dirty="0" smtClean="0"/>
              <a:t>Acts </a:t>
            </a:r>
            <a:r>
              <a:rPr lang="en-US" sz="2400" dirty="0" smtClean="0"/>
              <a:t>as an authoritative XML Schema registry for the </a:t>
            </a:r>
            <a:r>
              <a:rPr lang="en-US" sz="2400" dirty="0" smtClean="0"/>
              <a:t>grid</a:t>
            </a:r>
          </a:p>
          <a:p>
            <a:r>
              <a:rPr lang="en-US" sz="2400" dirty="0" smtClean="0"/>
              <a:t>P</a:t>
            </a:r>
            <a:r>
              <a:rPr lang="en-US" sz="2400" dirty="0" smtClean="0"/>
              <a:t>rimary </a:t>
            </a:r>
            <a:r>
              <a:rPr lang="en-US" sz="2400" dirty="0" smtClean="0"/>
              <a:t>function is to ensure global referential integrity of all the XML Schemas used on the grid, and provide operations for their registration and </a:t>
            </a:r>
            <a:r>
              <a:rPr lang="en-US" sz="2400" dirty="0" smtClean="0"/>
              <a:t>discovery</a:t>
            </a:r>
          </a:p>
          <a:p>
            <a:r>
              <a:rPr lang="en-US" sz="2400" dirty="0" smtClean="0"/>
              <a:t>Provides </a:t>
            </a:r>
            <a:r>
              <a:rPr lang="en-US" sz="2400" dirty="0" smtClean="0"/>
              <a:t>utility APIs for uploading from and downloading to a local file system, graphical interfaces, and integration into Introduce as a data type discovery </a:t>
            </a:r>
            <a:r>
              <a:rPr lang="en-US" sz="2400" dirty="0" smtClean="0"/>
              <a:t>mechanism</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Interoperability</a:t>
            </a:r>
          </a:p>
        </p:txBody>
      </p:sp>
      <p:sp>
        <p:nvSpPr>
          <p:cNvPr id="24579" name="Rectangle 16"/>
          <p:cNvSpPr>
            <a:spLocks noGrp="1" noChangeArrowheads="1"/>
          </p:cNvSpPr>
          <p:nvPr>
            <p:ph idx="1"/>
          </p:nvPr>
        </p:nvSpPr>
        <p:spPr>
          <a:xfrm>
            <a:off x="971550" y="2008188"/>
            <a:ext cx="7415213" cy="3338512"/>
          </a:xfrm>
        </p:spPr>
        <p:txBody>
          <a:bodyPr/>
          <a:lstStyle/>
          <a:p>
            <a:pPr>
              <a:buClr>
                <a:schemeClr val="bg1"/>
              </a:buClr>
              <a:buSzPct val="100000"/>
            </a:pPr>
            <a:r>
              <a:rPr lang="en-US" sz="3200" b="0" dirty="0" smtClean="0"/>
              <a:t>The </a:t>
            </a:r>
            <a:r>
              <a:rPr lang="en-US" sz="3200" b="0" dirty="0"/>
              <a:t>ability of multiple systems to  exchange information </a:t>
            </a:r>
            <a:br>
              <a:rPr lang="en-US" sz="3200" b="0" dirty="0"/>
            </a:br>
            <a:r>
              <a:rPr lang="en-US" sz="3200" b="0" dirty="0"/>
              <a:t>and to be able to use the information   that has been exchanged.</a:t>
            </a:r>
          </a:p>
        </p:txBody>
      </p:sp>
      <p:grpSp>
        <p:nvGrpSpPr>
          <p:cNvPr id="2" name="Group 17"/>
          <p:cNvGrpSpPr>
            <a:grpSpLocks/>
          </p:cNvGrpSpPr>
          <p:nvPr/>
        </p:nvGrpSpPr>
        <p:grpSpPr bwMode="auto">
          <a:xfrm>
            <a:off x="1243013" y="2590800"/>
            <a:ext cx="4167187" cy="3124200"/>
            <a:chOff x="576" y="1488"/>
            <a:chExt cx="2625" cy="1893"/>
          </a:xfrm>
        </p:grpSpPr>
        <p:cxnSp>
          <p:nvCxnSpPr>
            <p:cNvPr id="24586" name="AutoShape 18"/>
            <p:cNvCxnSpPr>
              <a:cxnSpLocks noChangeShapeType="1"/>
              <a:stCxn id="24590" idx="0"/>
              <a:endCxn id="24587"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24587"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24589"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24590"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073525" y="3119438"/>
            <a:ext cx="4079875" cy="2443162"/>
            <a:chOff x="2352" y="1794"/>
            <a:chExt cx="2570" cy="1539"/>
          </a:xfrm>
        </p:grpSpPr>
        <p:sp>
          <p:nvSpPr>
            <p:cNvPr id="24582"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24583" name="AutoShape 25"/>
            <p:cNvCxnSpPr>
              <a:cxnSpLocks noChangeShapeType="1"/>
              <a:endCxn id="24582"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24584"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24585"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GME Theory : Why does the GME exist?</a:t>
            </a:r>
            <a:endParaRPr lang="en-US" dirty="0"/>
          </a:p>
        </p:txBody>
      </p:sp>
      <p:sp>
        <p:nvSpPr>
          <p:cNvPr id="3" name="Content Placeholder 2"/>
          <p:cNvSpPr>
            <a:spLocks noGrp="1"/>
          </p:cNvSpPr>
          <p:nvPr>
            <p:ph idx="1"/>
          </p:nvPr>
        </p:nvSpPr>
        <p:spPr/>
        <p:txBody>
          <a:bodyPr/>
          <a:lstStyle/>
          <a:p>
            <a:r>
              <a:rPr lang="en-US" dirty="0" smtClean="0"/>
              <a:t>Definitions:</a:t>
            </a:r>
          </a:p>
          <a:p>
            <a:pPr lvl="1"/>
            <a:r>
              <a:rPr lang="en-US" dirty="0" smtClean="0"/>
              <a:t>XML </a:t>
            </a:r>
            <a:r>
              <a:rPr lang="en-US" dirty="0" smtClean="0"/>
              <a:t>Schema X may have associations to other XML Schemas; in the context of XML Schema X those associated XML Schemas are defined as</a:t>
            </a:r>
            <a:r>
              <a:rPr lang="en-US" dirty="0" smtClean="0"/>
              <a:t>:</a:t>
            </a:r>
            <a:endParaRPr lang="en-US" dirty="0" smtClean="0"/>
          </a:p>
          <a:p>
            <a:pPr lvl="2"/>
            <a:r>
              <a:rPr lang="en-US" dirty="0" smtClean="0"/>
              <a:t>"</a:t>
            </a:r>
            <a:r>
              <a:rPr lang="en-US" b="1" dirty="0" smtClean="0"/>
              <a:t>dependency schemas</a:t>
            </a:r>
            <a:r>
              <a:rPr lang="en-US" dirty="0" smtClean="0"/>
              <a:t>": are those schemas which schema X imports/</a:t>
            </a:r>
            <a:r>
              <a:rPr lang="en-US" dirty="0" smtClean="0"/>
              <a:t>includes</a:t>
            </a:r>
            <a:endParaRPr lang="en-US" dirty="0" smtClean="0"/>
          </a:p>
          <a:p>
            <a:pPr lvl="2"/>
            <a:r>
              <a:rPr lang="en-US" dirty="0" smtClean="0"/>
              <a:t>"</a:t>
            </a:r>
            <a:r>
              <a:rPr lang="en-US" b="1" dirty="0" smtClean="0"/>
              <a:t>depending schemas</a:t>
            </a:r>
            <a:r>
              <a:rPr lang="en-US" dirty="0" smtClean="0"/>
              <a:t>": are those schemas which import/include schema </a:t>
            </a:r>
            <a:r>
              <a:rPr lang="en-US" dirty="0" smtClean="0"/>
              <a:t>X</a:t>
            </a:r>
            <a:endParaRPr lang="en-US" dirty="0" smtClean="0"/>
          </a:p>
          <a:p>
            <a:pPr lvl="1"/>
            <a:r>
              <a:rPr lang="en-US" dirty="0" smtClean="0"/>
              <a:t>A </a:t>
            </a:r>
            <a:r>
              <a:rPr lang="en-US" dirty="0" smtClean="0"/>
              <a:t>"</a:t>
            </a:r>
            <a:r>
              <a:rPr lang="en-US" b="1" dirty="0" smtClean="0"/>
              <a:t>locally sound</a:t>
            </a:r>
            <a:r>
              <a:rPr lang="en-US" dirty="0" smtClean="0"/>
              <a:t>" schema is one which:</a:t>
            </a:r>
            <a:endParaRPr lang="en-US" dirty="0" smtClean="0"/>
          </a:p>
          <a:p>
            <a:pPr lvl="2"/>
            <a:r>
              <a:rPr lang="en-US" dirty="0" smtClean="0"/>
              <a:t>is </a:t>
            </a:r>
            <a:r>
              <a:rPr lang="en-US" dirty="0" smtClean="0"/>
              <a:t>well formed and valid (with respect to schema schema, etc</a:t>
            </a:r>
            <a:r>
              <a:rPr lang="en-US" dirty="0" smtClean="0"/>
              <a:t>)</a:t>
            </a:r>
            <a:endParaRPr lang="en-US" dirty="0" smtClean="0"/>
          </a:p>
          <a:p>
            <a:pPr lvl="2"/>
            <a:r>
              <a:rPr lang="en-US" dirty="0" smtClean="0"/>
              <a:t>all </a:t>
            </a:r>
            <a:r>
              <a:rPr lang="en-US" dirty="0" smtClean="0"/>
              <a:t>its </a:t>
            </a:r>
            <a:r>
              <a:rPr lang="en-US" i="1" dirty="0" smtClean="0"/>
              <a:t>dependency </a:t>
            </a:r>
            <a:r>
              <a:rPr lang="en-US" dirty="0" smtClean="0"/>
              <a:t>schemas are locally </a:t>
            </a:r>
            <a:r>
              <a:rPr lang="en-US" dirty="0" smtClean="0"/>
              <a:t>sound</a:t>
            </a:r>
            <a:endParaRPr lang="en-US" dirty="0" smtClean="0"/>
          </a:p>
          <a:p>
            <a:pPr lvl="1"/>
            <a:r>
              <a:rPr lang="en-US" dirty="0" smtClean="0"/>
              <a:t> </a:t>
            </a:r>
            <a:r>
              <a:rPr lang="en-US" dirty="0" smtClean="0"/>
              <a:t>A "</a:t>
            </a:r>
            <a:r>
              <a:rPr lang="en-US" b="1" dirty="0" smtClean="0"/>
              <a:t>globally sound</a:t>
            </a:r>
            <a:r>
              <a:rPr lang="en-US" dirty="0" smtClean="0"/>
              <a:t>" schema is one </a:t>
            </a:r>
            <a:r>
              <a:rPr lang="en-US" dirty="0" smtClean="0"/>
              <a:t>which:</a:t>
            </a:r>
            <a:endParaRPr lang="en-US" dirty="0" smtClean="0"/>
          </a:p>
          <a:p>
            <a:pPr lvl="2"/>
            <a:r>
              <a:rPr lang="en-US" dirty="0" smtClean="0"/>
              <a:t>is </a:t>
            </a:r>
            <a:r>
              <a:rPr lang="en-US" dirty="0" smtClean="0"/>
              <a:t>locally </a:t>
            </a:r>
            <a:r>
              <a:rPr lang="en-US" dirty="0" smtClean="0"/>
              <a:t>sound</a:t>
            </a:r>
          </a:p>
          <a:p>
            <a:pPr lvl="2"/>
            <a:r>
              <a:rPr lang="en-US" dirty="0" smtClean="0"/>
              <a:t>all </a:t>
            </a:r>
            <a:r>
              <a:rPr lang="en-US" dirty="0" smtClean="0"/>
              <a:t>its </a:t>
            </a:r>
            <a:r>
              <a:rPr lang="en-US" i="1" dirty="0" smtClean="0"/>
              <a:t>depending </a:t>
            </a:r>
            <a:r>
              <a:rPr lang="en-US" dirty="0" smtClean="0"/>
              <a:t>schemas are locally </a:t>
            </a:r>
            <a:r>
              <a:rPr lang="en-US" dirty="0" smtClean="0"/>
              <a:t>sound</a:t>
            </a:r>
          </a:p>
          <a:p>
            <a:r>
              <a:rPr lang="en-US" dirty="0" smtClean="0"/>
              <a:t>The </a:t>
            </a:r>
            <a:r>
              <a:rPr lang="en-US" dirty="0" err="1" smtClean="0"/>
              <a:t>GME’s</a:t>
            </a:r>
            <a:r>
              <a:rPr lang="en-US" dirty="0" smtClean="0"/>
              <a:t> main purpose is to ensure all schemas used on the grid are “globally sound”</a:t>
            </a:r>
          </a:p>
          <a:p>
            <a:pPr lvl="1"/>
            <a:r>
              <a:rPr lang="en-US" dirty="0" smtClean="0"/>
              <a:t>Can be complicated in the face of updates and deletions</a:t>
            </a:r>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caBIG/caGrid use of GME</a:t>
            </a:r>
            <a:endParaRPr lang="en-US" dirty="0"/>
          </a:p>
        </p:txBody>
      </p:sp>
      <p:sp>
        <p:nvSpPr>
          <p:cNvPr id="3" name="Content Placeholder 2"/>
          <p:cNvSpPr>
            <a:spLocks noGrp="1"/>
          </p:cNvSpPr>
          <p:nvPr>
            <p:ph idx="1"/>
          </p:nvPr>
        </p:nvSpPr>
        <p:spPr/>
        <p:txBody>
          <a:bodyPr/>
          <a:lstStyle/>
          <a:p>
            <a:r>
              <a:rPr lang="en-US" sz="2000" dirty="0" smtClean="0"/>
              <a:t>While GME can handle any XML Schema, current practice is to only register XML Schema for “data objects” not entire message structures (e.g. WSDL parts)</a:t>
            </a:r>
          </a:p>
          <a:p>
            <a:r>
              <a:rPr lang="en-US" sz="2000" dirty="0" smtClean="0"/>
              <a:t>Mirrors the Domain Information Model notion previously discussed</a:t>
            </a:r>
          </a:p>
          <a:p>
            <a:r>
              <a:rPr lang="en-US" sz="2000" dirty="0" smtClean="0"/>
              <a:t>Focuses on extremely robust, semantically anchored data models, which can easily be used by many services for different purposes</a:t>
            </a:r>
          </a:p>
          <a:p>
            <a:pPr lvl="1"/>
            <a:r>
              <a:rPr lang="en-US" sz="2000" dirty="0" smtClean="0"/>
              <a:t>I.e. each operation of a service can just reference these defined types and use them for multiple different behaviors</a:t>
            </a:r>
          </a:p>
          <a:p>
            <a:pPr lvl="2"/>
            <a:r>
              <a:rPr lang="en-US" dirty="0" smtClean="0"/>
              <a:t>Example: Might be 50 different analytical operations for a given data set model</a:t>
            </a:r>
          </a:p>
          <a:p>
            <a:pPr lvl="2"/>
            <a:r>
              <a:rPr lang="en-US" dirty="0" smtClean="0"/>
              <a:t>Rich discovery framework allows for such services/operations to be discovered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GME Uses</a:t>
            </a:r>
            <a:endParaRPr lang="en-US" dirty="0"/>
          </a:p>
        </p:txBody>
      </p:sp>
      <p:sp>
        <p:nvSpPr>
          <p:cNvPr id="3" name="Content Placeholder 2"/>
          <p:cNvSpPr>
            <a:spLocks noGrp="1"/>
          </p:cNvSpPr>
          <p:nvPr>
            <p:ph idx="1"/>
          </p:nvPr>
        </p:nvSpPr>
        <p:spPr/>
        <p:txBody>
          <a:bodyPr/>
          <a:lstStyle/>
          <a:p>
            <a:r>
              <a:rPr lang="en-US" sz="2400" dirty="0" smtClean="0"/>
              <a:t>Current infrastructure use of GME is mostly at “development time”</a:t>
            </a:r>
          </a:p>
          <a:p>
            <a:pPr lvl="1"/>
            <a:r>
              <a:rPr lang="en-US" sz="2400" dirty="0" smtClean="0"/>
              <a:t>P</a:t>
            </a:r>
            <a:r>
              <a:rPr lang="en-US" sz="2400" dirty="0" smtClean="0"/>
              <a:t>ublish during data model registration</a:t>
            </a:r>
          </a:p>
          <a:p>
            <a:pPr lvl="1"/>
            <a:r>
              <a:rPr lang="en-US" sz="2400" dirty="0" smtClean="0"/>
              <a:t>Discovery during service development</a:t>
            </a:r>
          </a:p>
          <a:p>
            <a:r>
              <a:rPr lang="en-US" sz="2400" dirty="0" smtClean="0"/>
              <a:t>Runtime uses possible</a:t>
            </a:r>
          </a:p>
          <a:p>
            <a:pPr lvl="1"/>
            <a:r>
              <a:rPr lang="en-US" sz="2400" dirty="0" smtClean="0"/>
              <a:t>Discovery of authoritative syntax for integration scenarios or workflows</a:t>
            </a:r>
          </a:p>
          <a:p>
            <a:pPr lvl="1"/>
            <a:r>
              <a:rPr lang="en-US" sz="2400" dirty="0" smtClean="0"/>
              <a:t>Data instance syntax validation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GME Information Model</a:t>
            </a:r>
            <a:endParaRPr lang="en-US" dirty="0"/>
          </a:p>
        </p:txBody>
      </p:sp>
      <p:sp>
        <p:nvSpPr>
          <p:cNvPr id="6" name="Content Placeholder 5"/>
          <p:cNvSpPr>
            <a:spLocks noGrp="1"/>
          </p:cNvSpPr>
          <p:nvPr>
            <p:ph idx="1"/>
          </p:nvPr>
        </p:nvSpPr>
        <p:spPr>
          <a:xfrm>
            <a:off x="304801" y="1371600"/>
            <a:ext cx="2802932" cy="4953000"/>
          </a:xfrm>
        </p:spPr>
        <p:txBody>
          <a:bodyPr/>
          <a:lstStyle/>
          <a:p>
            <a:r>
              <a:rPr lang="en-US" dirty="0" smtClean="0"/>
              <a:t>An XML Schema :</a:t>
            </a:r>
          </a:p>
          <a:p>
            <a:pPr lvl="1"/>
            <a:r>
              <a:rPr lang="en-US" dirty="0" smtClean="0"/>
              <a:t>i</a:t>
            </a:r>
            <a:r>
              <a:rPr lang="en-US" dirty="0" smtClean="0"/>
              <a:t>s Identified by a namespace</a:t>
            </a:r>
          </a:p>
          <a:p>
            <a:pPr lvl="1"/>
            <a:r>
              <a:rPr lang="en-US" dirty="0" smtClean="0"/>
              <a:t>i</a:t>
            </a:r>
            <a:r>
              <a:rPr lang="en-US" dirty="0" smtClean="0"/>
              <a:t>s Comprised of 1 or more documents</a:t>
            </a:r>
          </a:p>
          <a:p>
            <a:pPr lvl="1"/>
            <a:r>
              <a:rPr lang="en-US" dirty="0" smtClean="0"/>
              <a:t>Imports 0 or more other XML Schemas</a:t>
            </a:r>
          </a:p>
          <a:p>
            <a:r>
              <a:rPr lang="en-US" dirty="0" smtClean="0"/>
              <a:t>This creates a network of schema relations, which can be retrieved via a </a:t>
            </a:r>
            <a:r>
              <a:rPr lang="en-US" i="1" dirty="0" smtClean="0"/>
              <a:t>Bundle</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3145500" y="1626097"/>
            <a:ext cx="5870873" cy="43298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Integration: Browsing Schemas</a:t>
            </a:r>
            <a:endParaRPr lang="en-US" dirty="0"/>
          </a:p>
        </p:txBody>
      </p:sp>
      <p:sp>
        <p:nvSpPr>
          <p:cNvPr id="8" name="Content Placeholder 7"/>
          <p:cNvSpPr>
            <a:spLocks noGrp="1"/>
          </p:cNvSpPr>
          <p:nvPr>
            <p:ph idx="1"/>
          </p:nvPr>
        </p:nvSpPr>
        <p:spPr/>
        <p:txBody>
          <a:bodyPr/>
          <a:lstStyle/>
          <a:p>
            <a:r>
              <a:rPr lang="en-US" dirty="0" smtClean="0"/>
              <a:t>Simple view of schemas directly from Introduce</a:t>
            </a:r>
            <a:endParaRPr lang="en-US" dirty="0"/>
          </a:p>
        </p:txBody>
      </p:sp>
      <p:pic>
        <p:nvPicPr>
          <p:cNvPr id="4" name="Picture 3"/>
          <p:cNvPicPr>
            <a:picLocks noChangeAspect="1"/>
          </p:cNvPicPr>
          <p:nvPr/>
        </p:nvPicPr>
        <p:blipFill>
          <a:blip r:embed="rId2"/>
          <a:stretch>
            <a:fillRect/>
          </a:stretch>
        </p:blipFill>
        <p:spPr>
          <a:xfrm>
            <a:off x="1973647" y="1962865"/>
            <a:ext cx="5478782" cy="4065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a:t>
            </a:r>
            <a:r>
              <a:rPr lang="en-US" dirty="0" smtClean="0"/>
              <a:t> Publishing Schemas</a:t>
            </a:r>
            <a:endParaRPr lang="en-US" dirty="0"/>
          </a:p>
        </p:txBody>
      </p:sp>
      <p:sp>
        <p:nvSpPr>
          <p:cNvPr id="10" name="Text Placeholder 9"/>
          <p:cNvSpPr>
            <a:spLocks noGrp="1"/>
          </p:cNvSpPr>
          <p:nvPr>
            <p:ph type="body" sz="half" idx="1"/>
          </p:nvPr>
        </p:nvSpPr>
        <p:spPr>
          <a:xfrm>
            <a:off x="304799" y="1371601"/>
            <a:ext cx="8566191" cy="2169254"/>
          </a:xfrm>
        </p:spPr>
        <p:txBody>
          <a:bodyPr/>
          <a:lstStyle/>
          <a:p>
            <a:r>
              <a:rPr lang="en-US" sz="2000" dirty="0" smtClean="0"/>
              <a:t>Publish new models directly from Introduce</a:t>
            </a:r>
          </a:p>
          <a:p>
            <a:r>
              <a:rPr lang="en-US" sz="2000" dirty="0" smtClean="0"/>
              <a:t>Supports loading multiple schemas from the file system</a:t>
            </a:r>
          </a:p>
          <a:p>
            <a:r>
              <a:rPr lang="en-US" sz="2000" dirty="0" smtClean="0"/>
              <a:t>Graphical validation framework indicates any issues</a:t>
            </a:r>
          </a:p>
          <a:p>
            <a:r>
              <a:rPr lang="en-US" sz="2000" dirty="0" smtClean="0"/>
              <a:t>Includes/redefines automatically recursively processed</a:t>
            </a:r>
          </a:p>
          <a:p>
            <a:endParaRPr lang="en-US" sz="2000" dirty="0"/>
          </a:p>
        </p:txBody>
      </p:sp>
      <p:pic>
        <p:nvPicPr>
          <p:cNvPr id="4" name="Picture 3"/>
          <p:cNvPicPr>
            <a:picLocks noChangeAspect="1"/>
          </p:cNvPicPr>
          <p:nvPr/>
        </p:nvPicPr>
        <p:blipFill>
          <a:blip r:embed="rId2"/>
          <a:stretch>
            <a:fillRect/>
          </a:stretch>
        </p:blipFill>
        <p:spPr>
          <a:xfrm>
            <a:off x="296754" y="3550479"/>
            <a:ext cx="3950135" cy="2934676"/>
          </a:xfrm>
          <a:prstGeom prst="rect">
            <a:avLst/>
          </a:prstGeom>
        </p:spPr>
      </p:pic>
      <p:pic>
        <p:nvPicPr>
          <p:cNvPr id="12" name="Picture 11"/>
          <p:cNvPicPr>
            <a:picLocks noChangeAspect="1"/>
          </p:cNvPicPr>
          <p:nvPr/>
        </p:nvPicPr>
        <p:blipFill>
          <a:blip r:embed="rId3"/>
          <a:stretch>
            <a:fillRect/>
          </a:stretch>
        </p:blipFill>
        <p:spPr>
          <a:xfrm>
            <a:off x="4753013" y="3550478"/>
            <a:ext cx="3981809" cy="29404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a:t>
            </a:r>
            <a:br>
              <a:rPr lang="en-US" dirty="0" smtClean="0"/>
            </a:br>
            <a:r>
              <a:rPr lang="en-US" dirty="0" smtClean="0"/>
              <a:t>Leveraging models in service interfaces</a:t>
            </a:r>
            <a:endParaRPr lang="en-US" dirty="0"/>
          </a:p>
        </p:txBody>
      </p:sp>
      <p:sp>
        <p:nvSpPr>
          <p:cNvPr id="3" name="Content Placeholder 2"/>
          <p:cNvSpPr>
            <a:spLocks noGrp="1"/>
          </p:cNvSpPr>
          <p:nvPr>
            <p:ph idx="1"/>
          </p:nvPr>
        </p:nvSpPr>
        <p:spPr>
          <a:xfrm>
            <a:off x="304800" y="1371600"/>
            <a:ext cx="8458200" cy="687484"/>
          </a:xfrm>
        </p:spPr>
        <p:txBody>
          <a:bodyPr/>
          <a:lstStyle/>
          <a:p>
            <a:r>
              <a:rPr lang="en-US" dirty="0" smtClean="0"/>
              <a:t>Schemas and all their dependencies can automatically added to Introduce by Namespace (also indirectly via caDSR Project)</a:t>
            </a:r>
            <a:endParaRPr lang="en-US" dirty="0"/>
          </a:p>
        </p:txBody>
      </p:sp>
      <p:pic>
        <p:nvPicPr>
          <p:cNvPr id="4" name="Picture 3"/>
          <p:cNvPicPr>
            <a:picLocks noChangeAspect="1"/>
          </p:cNvPicPr>
          <p:nvPr/>
        </p:nvPicPr>
        <p:blipFill>
          <a:blip r:embed="rId2"/>
          <a:stretch>
            <a:fillRect/>
          </a:stretch>
        </p:blipFill>
        <p:spPr>
          <a:xfrm>
            <a:off x="1026329" y="2080845"/>
            <a:ext cx="6966501" cy="45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Syntax/Semantics Problem </a:t>
            </a:r>
            <a:r>
              <a:rPr lang="en-US" dirty="0"/>
              <a:t>Statement</a:t>
            </a:r>
          </a:p>
        </p:txBody>
      </p:sp>
      <p:sp>
        <p:nvSpPr>
          <p:cNvPr id="11267" name="Content Placeholder 2"/>
          <p:cNvSpPr>
            <a:spLocks noGrp="1"/>
          </p:cNvSpPr>
          <p:nvPr>
            <p:ph idx="1"/>
          </p:nvPr>
        </p:nvSpPr>
        <p:spPr/>
        <p:txBody>
          <a:bodyPr/>
          <a:lstStyle/>
          <a:p>
            <a:r>
              <a:rPr lang="en-US" sz="2400" dirty="0"/>
              <a:t>Achieving</a:t>
            </a:r>
            <a:r>
              <a:rPr lang="en-US" sz="2400" dirty="0" smtClean="0"/>
              <a:t> interoperability </a:t>
            </a:r>
            <a:r>
              <a:rPr lang="en-US" sz="2400" dirty="0"/>
              <a:t>goals on the grid requires not only sound handling of both syntax and semantics, but also a formal binding between them</a:t>
            </a:r>
          </a:p>
          <a:p>
            <a:endParaRPr lang="en-US" sz="2400" dirty="0"/>
          </a:p>
          <a:p>
            <a:r>
              <a:rPr lang="en-US" sz="2400" dirty="0"/>
              <a:t>Previously, the binding was:</a:t>
            </a:r>
          </a:p>
          <a:p>
            <a:pPr lvl="1"/>
            <a:r>
              <a:rPr lang="en-US" sz="2400" dirty="0"/>
              <a:t>implicit and based upon overly constraining assumptions (in some cases)</a:t>
            </a:r>
          </a:p>
          <a:p>
            <a:pPr lvl="1"/>
            <a:r>
              <a:rPr lang="en-US" sz="2400" dirty="0"/>
              <a:t>difficult to make use of programmatically</a:t>
            </a:r>
          </a:p>
          <a:p>
            <a:pPr lvl="1"/>
            <a:r>
              <a:rPr lang="en-US" sz="2400" dirty="0"/>
              <a:t>difficult to verify, and therefore enforce, compliance with</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of Grid </a:t>
            </a:r>
            <a:r>
              <a:rPr lang="en-US" i="1"/>
              <a:t>Data Syntax</a:t>
            </a:r>
          </a:p>
        </p:txBody>
      </p:sp>
      <p:pic>
        <p:nvPicPr>
          <p:cNvPr id="12291"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12292"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XML of CQL Results from a query to a Data Service</a:t>
            </a:r>
          </a:p>
          <a:p>
            <a:pPr marL="342900" indent="-342900">
              <a:buFont typeface="Arial" pitchFamily="-65" charset="0"/>
              <a:buChar char="•"/>
            </a:pPr>
            <a:r>
              <a:rPr lang="en-US" sz="2400"/>
              <a:t>Infrastructure capable of mapping directly back to corresponding programming language objects</a:t>
            </a:r>
          </a:p>
          <a:p>
            <a:pPr marL="342900" indent="-342900">
              <a:buFont typeface="Arial" pitchFamily="-65"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Example Syntax Use Cases</a:t>
            </a:r>
          </a:p>
        </p:txBody>
      </p:sp>
      <p:sp>
        <p:nvSpPr>
          <p:cNvPr id="13315"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Why </a:t>
            </a:r>
            <a:r>
              <a:rPr lang="en-US" dirty="0"/>
              <a:t>Model? </a:t>
            </a:r>
            <a:endParaRPr lang="en-US" sz="2900" dirty="0"/>
          </a:p>
        </p:txBody>
      </p:sp>
      <p:sp>
        <p:nvSpPr>
          <p:cNvPr id="6147" name="Rectangle 3"/>
          <p:cNvSpPr>
            <a:spLocks noGrp="1" noChangeArrowheads="1"/>
          </p:cNvSpPr>
          <p:nvPr>
            <p:ph idx="1"/>
          </p:nvPr>
        </p:nvSpPr>
        <p:spPr/>
        <p:txBody>
          <a:bodyPr/>
          <a:lstStyle/>
          <a:p>
            <a:pPr marL="457200" indent="-457200" eaLnBrk="1" hangingPunct="1">
              <a:buFontTx/>
              <a:buAutoNum type="arabicPeriod"/>
            </a:pPr>
            <a:r>
              <a:rPr lang="en-US" sz="2400" b="0"/>
              <a:t>Modeling achieves four aims:</a:t>
            </a:r>
          </a:p>
          <a:p>
            <a:pPr marL="914400" lvl="1" indent="-457200" eaLnBrk="1" hangingPunct="1"/>
            <a:r>
              <a:rPr lang="en-US" sz="2000" b="1"/>
              <a:t>Helps you visualize a system</a:t>
            </a:r>
          </a:p>
          <a:p>
            <a:pPr marL="914400" lvl="1" indent="-457200" eaLnBrk="1" hangingPunct="1"/>
            <a:r>
              <a:rPr lang="en-US" sz="2000" b="1"/>
              <a:t>Permits you to specify the structure or behavior of a system</a:t>
            </a:r>
          </a:p>
          <a:p>
            <a:pPr marL="914400" lvl="1" indent="-457200" eaLnBrk="1" hangingPunct="1"/>
            <a:r>
              <a:rPr lang="en-US" sz="2000" b="1"/>
              <a:t>Guides you in constructing a system</a:t>
            </a:r>
          </a:p>
          <a:p>
            <a:pPr marL="914400" lvl="1" indent="-457200" eaLnBrk="1" hangingPunct="1"/>
            <a:r>
              <a:rPr lang="en-US" sz="2000" b="1"/>
              <a:t>Documents the decisions you have made</a:t>
            </a:r>
          </a:p>
          <a:p>
            <a:pPr marL="457200" indent="-457200" eaLnBrk="1" hangingPunct="1">
              <a:buFontTx/>
              <a:buAutoNum type="arabicPeriod"/>
            </a:pPr>
            <a:r>
              <a:rPr lang="en-US" sz="2400" b="0"/>
              <a:t>Build models of complex systems because they are difficult to comprehend in their entirety </a:t>
            </a:r>
          </a:p>
          <a:p>
            <a:pPr marL="457200" indent="-457200" eaLnBrk="1" hangingPunct="1">
              <a:buFontTx/>
              <a:buAutoNum type="arabicPeriod"/>
            </a:pPr>
            <a:r>
              <a:rPr lang="en-US" sz="2400" b="0"/>
              <a:t>Build models to better understand the system you are developing.</a:t>
            </a:r>
          </a:p>
          <a:p>
            <a:pPr marL="457200" indent="-457200" eaLnBrk="1" hangingPunct="1">
              <a:buFontTx/>
              <a:buAutoNum type="arabicPeriod"/>
            </a:pPr>
            <a:r>
              <a:rPr lang="en-US" sz="2400" b="0"/>
              <a:t>The caBIG™ process and architecture is model driven, it is required for interoperability and silver level compliance.</a:t>
            </a:r>
          </a:p>
          <a:p>
            <a:pPr marL="457200" indent="-457200" eaLnBrk="1" hangingPunct="1">
              <a:buFontTx/>
              <a:buNone/>
            </a:pPr>
            <a:endParaRPr lang="en-US" sz="2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Example of Grid </a:t>
            </a:r>
            <a:r>
              <a:rPr lang="en-US" i="1"/>
              <a:t>Data Semantics</a:t>
            </a:r>
          </a:p>
        </p:txBody>
      </p:sp>
      <p:sp>
        <p:nvSpPr>
          <p:cNvPr id="14339"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Snippet of XML representation of DomainModel metadata from a Data Service</a:t>
            </a:r>
          </a:p>
          <a:p>
            <a:pPr marL="342900" indent="-342900">
              <a:buFont typeface="Arial" pitchFamily="-65" charset="0"/>
              <a:buChar char="•"/>
            </a:pPr>
            <a:r>
              <a:rPr lang="en-US" sz="2400"/>
              <a:t>Describes the caDSR-registered logical structure, used to query the service; annotated with concept codes from EVS</a:t>
            </a:r>
          </a:p>
          <a:p>
            <a:pPr marL="342900" indent="-342900">
              <a:buFont typeface="Arial" pitchFamily="-65"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14340"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Example Semantics Use Cases</a:t>
            </a:r>
          </a:p>
        </p:txBody>
      </p:sp>
      <p:sp>
        <p:nvSpPr>
          <p:cNvPr id="15363"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Example Semantic/Syntax Binding</a:t>
            </a:r>
            <a:br>
              <a:rPr lang="en-US"/>
            </a:br>
            <a:r>
              <a:rPr lang="en-US"/>
              <a:t>Use cases</a:t>
            </a:r>
          </a:p>
        </p:txBody>
      </p:sp>
      <p:sp>
        <p:nvSpPr>
          <p:cNvPr id="16387"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Realizing the Binding Use Cases</a:t>
            </a:r>
          </a:p>
        </p:txBody>
      </p:sp>
      <p:sp>
        <p:nvSpPr>
          <p:cNvPr id="17411"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Connecting UML and XML:</a:t>
            </a:r>
            <a:r>
              <a:rPr lang="en-US" dirty="0" smtClean="0"/>
              <a:t/>
            </a:r>
            <a:br>
              <a:rPr lang="en-US" dirty="0" smtClean="0"/>
            </a:br>
            <a:r>
              <a:rPr lang="en-US" dirty="0" smtClean="0"/>
              <a:t>Previous Implementation</a:t>
            </a:r>
            <a:endParaRPr lang="en-US" dirty="0"/>
          </a:p>
        </p:txBody>
      </p:sp>
      <p:sp>
        <p:nvSpPr>
          <p:cNvPr id="18435" name="Rectangle 3"/>
          <p:cNvSpPr>
            <a:spLocks noGrp="1" noChangeArrowheads="1"/>
          </p:cNvSpPr>
          <p:nvPr>
            <p:ph type="body"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1030" name="Rectangle 3"/>
          <p:cNvSpPr>
            <a:spLocks noGrp="1" noChangeArrowheads="1"/>
          </p:cNvSpPr>
          <p:nvPr>
            <p:ph type="body"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2" name="Group 16"/>
          <p:cNvGrpSpPr>
            <a:grpSpLocks/>
          </p:cNvGrpSpPr>
          <p:nvPr/>
        </p:nvGrpSpPr>
        <p:grpSpPr bwMode="auto">
          <a:xfrm>
            <a:off x="809625" y="3876675"/>
            <a:ext cx="8105775" cy="2895600"/>
            <a:chOff x="809625" y="3343275"/>
            <a:chExt cx="8105775" cy="2895600"/>
          </a:xfrm>
        </p:grpSpPr>
        <p:graphicFrame>
          <p:nvGraphicFramePr>
            <p:cNvPr id="1026" name="Object 2"/>
            <p:cNvGraphicFramePr>
              <a:graphicFrameLocks noChangeAspect="1"/>
            </p:cNvGraphicFramePr>
            <p:nvPr/>
          </p:nvGraphicFramePr>
          <p:xfrm>
            <a:off x="1419225" y="3800475"/>
            <a:ext cx="1600200" cy="1471613"/>
          </p:xfrm>
          <a:graphic>
            <a:graphicData uri="http://schemas.openxmlformats.org/presentationml/2006/ole">
              <p:oleObj spid="_x0000_s1433602" name="Bitmap Image" r:id="rId4" imgW="1066667" imgH="980952" progId="">
                <p:embed/>
              </p:oleObj>
            </a:graphicData>
          </a:graphic>
        </p:graphicFrame>
        <p:graphicFrame>
          <p:nvGraphicFramePr>
            <p:cNvPr id="1027" name="Object 3"/>
            <p:cNvGraphicFramePr>
              <a:graphicFrameLocks noChangeAspect="1"/>
            </p:cNvGraphicFramePr>
            <p:nvPr/>
          </p:nvGraphicFramePr>
          <p:xfrm>
            <a:off x="4086225" y="3648075"/>
            <a:ext cx="2828925" cy="2085975"/>
          </p:xfrm>
          <a:graphic>
            <a:graphicData uri="http://schemas.openxmlformats.org/presentationml/2006/ole">
              <p:oleObj spid="_x0000_s1433603" name="Bitmap Image" r:id="rId5" imgW="2828571" imgH="2085714" progId="">
                <p:embed/>
              </p:oleObj>
            </a:graphicData>
          </a:graphic>
        </p:graphicFrame>
        <p:graphicFrame>
          <p:nvGraphicFramePr>
            <p:cNvPr id="1028" name="Object 4"/>
            <p:cNvGraphicFramePr>
              <a:graphicFrameLocks noChangeAspect="1"/>
            </p:cNvGraphicFramePr>
            <p:nvPr/>
          </p:nvGraphicFramePr>
          <p:xfrm>
            <a:off x="6981825" y="3648075"/>
            <a:ext cx="1933575" cy="2209800"/>
          </p:xfrm>
          <a:graphic>
            <a:graphicData uri="http://schemas.openxmlformats.org/presentationml/2006/ole">
              <p:oleObj spid="_x0000_s1433604" name="Bitmap Image" r:id="rId6" imgW="1933333" imgH="2209524" progId="">
                <p:embed/>
              </p:oleObj>
            </a:graphicData>
          </a:graphic>
        </p:graphicFrame>
        <p:sp>
          <p:nvSpPr>
            <p:cNvPr id="1032"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3"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4"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5"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6"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65" charset="0"/>
                </a:rPr>
                <a:t>?</a:t>
              </a:r>
            </a:p>
          </p:txBody>
        </p:sp>
        <p:sp>
          <p:nvSpPr>
            <p:cNvPr id="1037"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8"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9"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Attribute or element?</a:t>
              </a:r>
            </a:p>
          </p:txBody>
        </p:sp>
        <p:sp>
          <p:nvSpPr>
            <p:cNvPr id="1040"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Names different</a:t>
              </a:r>
            </a:p>
          </p:txBody>
        </p:sp>
        <p:sp>
          <p:nvSpPr>
            <p:cNvPr id="1041"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What about Collection associations</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600" dirty="0"/>
              <a:t>Connecting UML and XML:</a:t>
            </a:r>
            <a:r>
              <a:rPr lang="en-US" sz="2600" dirty="0" smtClean="0"/>
              <a:t/>
            </a:r>
            <a:br>
              <a:rPr lang="en-US" sz="2600" dirty="0" smtClean="0"/>
            </a:br>
            <a:r>
              <a:rPr lang="en-US" sz="2600" dirty="0" smtClean="0"/>
              <a:t>Conceptual </a:t>
            </a:r>
            <a:r>
              <a:rPr lang="en-US" sz="2600" dirty="0"/>
              <a:t>solution</a:t>
            </a:r>
          </a:p>
        </p:txBody>
      </p:sp>
      <p:pic>
        <p:nvPicPr>
          <p:cNvPr id="19459"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
        <p:nvSpPr>
          <p:cNvPr id="19460" name="Rectangle 4"/>
          <p:cNvSpPr>
            <a:spLocks noGrp="1" noChangeArrowheads="1"/>
          </p:cNvSpPr>
          <p:nvPr>
            <p:ph type="body" idx="1"/>
          </p:nvPr>
        </p:nvSpPr>
        <p:spPr>
          <a:xfrm>
            <a:off x="457200" y="1371600"/>
            <a:ext cx="2870200" cy="4191000"/>
          </a:xfrm>
        </p:spPr>
        <p:txBody>
          <a:bodyPr/>
          <a:lstStyle/>
          <a:p>
            <a:r>
              <a:rPr lang="en-US" sz="2000" dirty="0" smtClean="0"/>
              <a:t>Definition of </a:t>
            </a:r>
            <a:r>
              <a:rPr lang="en-US" sz="2000" dirty="0"/>
              <a:t>mapping rules specify how a given UML entity is represented in XML over the grid</a:t>
            </a:r>
          </a:p>
          <a:p>
            <a:r>
              <a:rPr lang="en-US" sz="2000" dirty="0"/>
              <a:t>Maintained in the caDSR, lookup and query available through caDSR grid service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10"/>
          <p:cNvSpPr>
            <a:spLocks noGrp="1" noChangeArrowheads="1"/>
          </p:cNvSpPr>
          <p:nvPr>
            <p:ph type="title"/>
          </p:nvPr>
        </p:nvSpPr>
        <p:spPr/>
        <p:txBody>
          <a:bodyPr/>
          <a:lstStyle/>
          <a:p>
            <a:r>
              <a:rPr lang="en-US"/>
              <a:t>Partial Mapping Example</a:t>
            </a:r>
          </a:p>
        </p:txBody>
      </p:sp>
      <p:sp>
        <p:nvSpPr>
          <p:cNvPr id="20483"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20484"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20485"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20486"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20487"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20488"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89"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20490"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20491"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65" charset="2"/>
              <a:buChar char=""/>
            </a:pPr>
            <a:endParaRPr lang="en-US" sz="1000"/>
          </a:p>
        </p:txBody>
      </p:sp>
      <p:sp>
        <p:nvSpPr>
          <p:cNvPr id="20492"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93"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20494"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20495"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caDSR UML Project Mapping Realization</a:t>
            </a:r>
            <a:endParaRPr lang="en-US" dirty="0"/>
          </a:p>
        </p:txBody>
      </p:sp>
      <p:grpSp>
        <p:nvGrpSpPr>
          <p:cNvPr id="3" name="Group 9"/>
          <p:cNvGrpSpPr/>
          <p:nvPr/>
        </p:nvGrpSpPr>
        <p:grpSpPr>
          <a:xfrm>
            <a:off x="304800" y="1412567"/>
            <a:ext cx="8350690" cy="5140633"/>
            <a:chOff x="304800" y="1412567"/>
            <a:chExt cx="8350690" cy="5140633"/>
          </a:xfrm>
        </p:grpSpPr>
        <p:pic>
          <p:nvPicPr>
            <p:cNvPr id="4" name="Picture 3"/>
            <p:cNvPicPr>
              <a:picLocks noChangeAspect="1"/>
            </p:cNvPicPr>
            <p:nvPr/>
          </p:nvPicPr>
          <p:blipFill>
            <a:blip r:embed="rId2"/>
            <a:stretch>
              <a:fillRect/>
            </a:stretch>
          </p:blipFill>
          <p:spPr>
            <a:xfrm>
              <a:off x="304800" y="1412567"/>
              <a:ext cx="8350690" cy="5140633"/>
            </a:xfrm>
            <a:prstGeom prst="rect">
              <a:avLst/>
            </a:prstGeom>
          </p:spPr>
        </p:pic>
        <p:sp>
          <p:nvSpPr>
            <p:cNvPr id="5" name="Rectangle 4"/>
            <p:cNvSpPr/>
            <p:nvPr/>
          </p:nvSpPr>
          <p:spPr>
            <a:xfrm>
              <a:off x="990600" y="1981200"/>
              <a:ext cx="1066800" cy="152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81400" y="1949450"/>
              <a:ext cx="1066800" cy="152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673850" y="4533900"/>
              <a:ext cx="1828800" cy="5969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41750" y="5759450"/>
              <a:ext cx="1155700" cy="22225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73100" y="5803900"/>
              <a:ext cx="1555750" cy="3175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a:t>
            </a:r>
            <a:r>
              <a:rPr lang="en-US" dirty="0" smtClean="0"/>
              <a:t>Introduce; annotated via MMS</a:t>
            </a:r>
            <a:endParaRPr lang="en-US" dirty="0"/>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What </a:t>
            </a:r>
            <a:r>
              <a:rPr lang="en-US" dirty="0"/>
              <a:t>is UML?</a:t>
            </a:r>
          </a:p>
        </p:txBody>
      </p:sp>
      <p:sp>
        <p:nvSpPr>
          <p:cNvPr id="7171" name="Rectangle 3"/>
          <p:cNvSpPr>
            <a:spLocks noGrp="1" noChangeArrowheads="1"/>
          </p:cNvSpPr>
          <p:nvPr>
            <p:ph type="body" idx="1"/>
          </p:nvPr>
        </p:nvSpPr>
        <p:spPr>
          <a:xfrm>
            <a:off x="304800" y="1371600"/>
            <a:ext cx="8610600" cy="4953000"/>
          </a:xfrm>
        </p:spPr>
        <p:txBody>
          <a:bodyPr/>
          <a:lstStyle/>
          <a:p>
            <a:pPr eaLnBrk="1" hangingPunct="1"/>
            <a:r>
              <a:rPr lang="en-US" sz="2400" dirty="0"/>
              <a:t>UML is a language for</a:t>
            </a:r>
          </a:p>
          <a:p>
            <a:pPr lvl="1" eaLnBrk="1" hangingPunct="1"/>
            <a:r>
              <a:rPr lang="en-US" sz="2000" dirty="0"/>
              <a:t>Visualizing</a:t>
            </a:r>
          </a:p>
          <a:p>
            <a:pPr lvl="1" eaLnBrk="1" hangingPunct="1"/>
            <a:r>
              <a:rPr lang="en-US" sz="2000" dirty="0"/>
              <a:t>Specifying</a:t>
            </a:r>
          </a:p>
          <a:p>
            <a:pPr lvl="1" eaLnBrk="1" hangingPunct="1"/>
            <a:r>
              <a:rPr lang="en-US" sz="2000" dirty="0"/>
              <a:t>Constructing</a:t>
            </a:r>
          </a:p>
          <a:p>
            <a:pPr lvl="1" eaLnBrk="1" hangingPunct="1"/>
            <a:r>
              <a:rPr lang="en-US" sz="2000" dirty="0"/>
              <a:t>Documenting</a:t>
            </a:r>
          </a:p>
          <a:p>
            <a:pPr lvl="1" eaLnBrk="1" hangingPunct="1">
              <a:buFontTx/>
              <a:buNone/>
            </a:pPr>
            <a:r>
              <a:rPr lang="en-US" sz="2400" b="1" dirty="0"/>
              <a:t>The artifacts of a software system.</a:t>
            </a:r>
          </a:p>
          <a:p>
            <a:pPr eaLnBrk="1" hangingPunct="1"/>
            <a:r>
              <a:rPr lang="en-US" sz="2400" dirty="0"/>
              <a:t>UML allows you to build models that are precise, unambiguous and complete</a:t>
            </a:r>
          </a:p>
          <a:p>
            <a:pPr eaLnBrk="1" hangingPunct="1"/>
            <a:r>
              <a:rPr lang="en-US" sz="2400" dirty="0"/>
              <a:t>There are many UML diagram types</a:t>
            </a:r>
            <a:endParaRPr lang="en-US" sz="2400" dirty="0" smtClean="0"/>
          </a:p>
          <a:p>
            <a:pPr lvl="1" eaLnBrk="1" hangingPunct="1"/>
            <a:r>
              <a:rPr lang="en-US" sz="2400" dirty="0" smtClean="0">
                <a:sym typeface="Wingdings" pitchFamily="-65" charset="2"/>
              </a:rPr>
              <a:t>caBIG tools utilizes </a:t>
            </a:r>
            <a:r>
              <a:rPr lang="en-US" sz="2400" dirty="0">
                <a:sym typeface="Wingdings" pitchFamily="-65" charset="2"/>
              </a:rPr>
              <a:t>one type, the </a:t>
            </a:r>
            <a:r>
              <a:rPr lang="en-US" sz="2400" dirty="0"/>
              <a:t>UML Class Diagram</a:t>
            </a:r>
          </a:p>
          <a:p>
            <a:pPr lvl="1" eaLnBrk="1" hangingPunct="1">
              <a:buFontTx/>
              <a:buNone/>
            </a:pPr>
            <a:r>
              <a:rPr lang="en-US" sz="2400" dirty="0"/>
              <a:t> </a:t>
            </a:r>
          </a:p>
        </p:txBody>
      </p:sp>
      <p:pic>
        <p:nvPicPr>
          <p:cNvPr id="7172" name="Picture 4"/>
          <p:cNvPicPr>
            <a:picLocks noChangeAspect="1" noChangeArrowheads="1"/>
          </p:cNvPicPr>
          <p:nvPr/>
        </p:nvPicPr>
        <p:blipFill>
          <a:blip r:embed="rId3"/>
          <a:srcRect/>
          <a:stretch>
            <a:fillRect/>
          </a:stretch>
        </p:blipFill>
        <p:spPr bwMode="auto">
          <a:xfrm>
            <a:off x="6019800" y="1752600"/>
            <a:ext cx="2578100" cy="1520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dirty="0"/>
              <a:t>Data Service Metadata</a:t>
            </a:r>
          </a:p>
          <a:p>
            <a:pPr lvl="1"/>
            <a:r>
              <a:rPr lang="en-US" dirty="0"/>
              <a:t>Provided by all data services</a:t>
            </a:r>
          </a:p>
          <a:p>
            <a:pPr lvl="1"/>
            <a:r>
              <a:rPr lang="en-US" dirty="0"/>
              <a:t>Describes the Domain Model being exposed, in terms of a UML model linked to semantics</a:t>
            </a:r>
          </a:p>
          <a:p>
            <a:pPr lvl="1"/>
            <a:r>
              <a:rPr lang="en-US" dirty="0"/>
              <a:t>Provides information needed to formulate the Object-Oriented Query</a:t>
            </a:r>
          </a:p>
          <a:p>
            <a:pPr lvl="1"/>
            <a:r>
              <a:rPr lang="en-US" dirty="0"/>
              <a:t>As with common metadata, data types defined in terms of structure and semantics extracted from caDSR and EVS</a:t>
            </a:r>
          </a:p>
          <a:p>
            <a:pPr lvl="1"/>
            <a:r>
              <a:rPr lang="en-US" dirty="0"/>
              <a:t>Auto-generated by </a:t>
            </a:r>
            <a:r>
              <a:rPr lang="en-US" dirty="0" smtClean="0"/>
              <a:t>Introduce via MMS</a:t>
            </a:r>
          </a:p>
          <a:p>
            <a:pPr lvl="1"/>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Metadata </a:t>
            </a:r>
            <a:r>
              <a:rPr lang="en-US" dirty="0" smtClean="0"/>
              <a:t>Model Service (MMS)</a:t>
            </a:r>
          </a:p>
        </p:txBody>
      </p:sp>
      <p:sp>
        <p:nvSpPr>
          <p:cNvPr id="22531" name="Content Placeholder 2"/>
          <p:cNvSpPr>
            <a:spLocks noGrp="1"/>
          </p:cNvSpPr>
          <p:nvPr>
            <p:ph idx="1"/>
          </p:nvPr>
        </p:nvSpPr>
        <p:spPr/>
        <p:txBody>
          <a:bodyPr/>
          <a:lstStyle/>
          <a:p>
            <a:r>
              <a:rPr lang="en-US" dirty="0" smtClean="0"/>
              <a:t>MMS </a:t>
            </a:r>
            <a:r>
              <a:rPr lang="en-US" dirty="0" smtClean="0"/>
              <a:t>provides the</a:t>
            </a:r>
            <a:r>
              <a:rPr lang="en-US" dirty="0" smtClean="0"/>
              <a:t> ability to generate </a:t>
            </a:r>
            <a:r>
              <a:rPr lang="en-US" dirty="0" smtClean="0"/>
              <a:t>Domain Models and semantically </a:t>
            </a:r>
            <a:r>
              <a:rPr lang="en-US" dirty="0" smtClean="0"/>
              <a:t>annotate </a:t>
            </a:r>
            <a:r>
              <a:rPr lang="en-US" dirty="0" smtClean="0"/>
              <a:t>Service Metadata</a:t>
            </a:r>
            <a:endParaRPr lang="en-US" dirty="0" smtClean="0"/>
          </a:p>
          <a:p>
            <a:r>
              <a:rPr lang="en-US" sz="2000" dirty="0" smtClean="0"/>
              <a:t>Is </a:t>
            </a:r>
            <a:r>
              <a:rPr lang="en-US" sz="2000" dirty="0" smtClean="0"/>
              <a:t>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MMS API</a:t>
            </a:r>
            <a:endParaRPr lang="en-US" dirty="0"/>
          </a:p>
        </p:txBody>
      </p:sp>
      <p:sp>
        <p:nvSpPr>
          <p:cNvPr id="3" name="Content Placeholder 2"/>
          <p:cNvSpPr>
            <a:spLocks noGrp="1"/>
          </p:cNvSpPr>
          <p:nvPr>
            <p:ph idx="1"/>
          </p:nvPr>
        </p:nvSpPr>
        <p:spPr/>
        <p:txBody>
          <a:bodyPr/>
          <a:lstStyle/>
          <a:p>
            <a:r>
              <a:rPr lang="en-US" sz="1600" dirty="0" smtClean="0"/>
              <a:t>Generating </a:t>
            </a:r>
            <a:r>
              <a:rPr lang="en-US" sz="1600" dirty="0" smtClean="0"/>
              <a:t>Domain Model </a:t>
            </a:r>
            <a:r>
              <a:rPr lang="en-US" sz="1600" dirty="0" smtClean="0"/>
              <a:t>Metadata</a:t>
            </a:r>
          </a:p>
          <a:p>
            <a:pPr lvl="1"/>
            <a:r>
              <a:rPr lang="en-US" sz="1600" dirty="0" smtClean="0"/>
              <a:t>Operations all take a </a:t>
            </a:r>
            <a:r>
              <a:rPr lang="en-US" sz="1600" i="1" dirty="0" err="1" smtClean="0"/>
              <a:t>UMLProjectIdentifier</a:t>
            </a:r>
            <a:r>
              <a:rPr lang="en-US" sz="1600" dirty="0" smtClean="0"/>
              <a:t> which specifies a target (or default) external registry, and the information that </a:t>
            </a:r>
            <a:r>
              <a:rPr lang="en-US" sz="1600" dirty="0" err="1" smtClean="0"/>
              <a:t>registery</a:t>
            </a:r>
            <a:r>
              <a:rPr lang="en-US" sz="1600" dirty="0" smtClean="0"/>
              <a:t> requires to identify a particular UML Model</a:t>
            </a:r>
            <a:endParaRPr lang="en-US" sz="1600" i="1" dirty="0" smtClean="0"/>
          </a:p>
          <a:p>
            <a:pPr lvl="1"/>
            <a:r>
              <a:rPr lang="en-US" sz="1600" dirty="0" err="1" smtClean="0"/>
              <a:t>generateDomainModelForProject</a:t>
            </a:r>
            <a:endParaRPr lang="en-US" sz="1600" dirty="0" smtClean="0"/>
          </a:p>
          <a:p>
            <a:pPr lvl="2"/>
            <a:r>
              <a:rPr lang="en-US" sz="1400" dirty="0" smtClean="0"/>
              <a:t>Uses the whole project</a:t>
            </a:r>
          </a:p>
          <a:p>
            <a:pPr lvl="1"/>
            <a:r>
              <a:rPr lang="en-US" sz="1600" dirty="0" err="1" smtClean="0"/>
              <a:t>generateDomainModelForPackage</a:t>
            </a:r>
            <a:endParaRPr lang="en-US" sz="1600" dirty="0" smtClean="0"/>
          </a:p>
          <a:p>
            <a:pPr lvl="2"/>
            <a:r>
              <a:rPr lang="en-US" sz="1400" dirty="0" smtClean="0"/>
              <a:t>Uses a subset of packages of the specified project</a:t>
            </a:r>
          </a:p>
          <a:p>
            <a:pPr lvl="1"/>
            <a:r>
              <a:rPr lang="en-US" sz="1600" dirty="0" err="1" smtClean="0"/>
              <a:t>generateDomainModelForClasses</a:t>
            </a:r>
            <a:endParaRPr lang="en-US" sz="1600" dirty="0" smtClean="0"/>
          </a:p>
          <a:p>
            <a:pPr lvl="2"/>
            <a:r>
              <a:rPr lang="en-US" sz="1400" dirty="0" smtClean="0"/>
              <a:t>Uses a subset of classes of the specified project</a:t>
            </a:r>
          </a:p>
          <a:p>
            <a:pPr lvl="1"/>
            <a:r>
              <a:rPr lang="en-US" sz="1600" dirty="0" err="1" smtClean="0"/>
              <a:t>generateDomainModelForClassesWithExcludes</a:t>
            </a:r>
            <a:endParaRPr lang="en-US" sz="1600" dirty="0" smtClean="0"/>
          </a:p>
          <a:p>
            <a:pPr lvl="2"/>
            <a:r>
              <a:rPr lang="en-US" sz="1400" dirty="0" smtClean="0"/>
              <a:t>Uses a subset of classes of the specified </a:t>
            </a:r>
            <a:r>
              <a:rPr lang="en-US" sz="1400" dirty="0" smtClean="0"/>
              <a:t>project, while excluding some of their associations</a:t>
            </a:r>
          </a:p>
          <a:p>
            <a:r>
              <a:rPr lang="en-US" sz="1600" dirty="0" smtClean="0"/>
              <a:t>Annotating </a:t>
            </a:r>
            <a:r>
              <a:rPr lang="en-US" sz="1600" dirty="0" smtClean="0"/>
              <a:t>Service </a:t>
            </a:r>
            <a:r>
              <a:rPr lang="en-US" sz="1600" dirty="0" smtClean="0"/>
              <a:t>Metadata</a:t>
            </a:r>
          </a:p>
          <a:p>
            <a:pPr lvl="1"/>
            <a:r>
              <a:rPr lang="en-US" sz="1600" dirty="0" err="1" smtClean="0"/>
              <a:t>annotateServiceMetadata</a:t>
            </a:r>
            <a:endParaRPr lang="en-US" sz="1600" dirty="0" smtClean="0"/>
          </a:p>
          <a:p>
            <a:pPr lvl="2"/>
            <a:r>
              <a:rPr lang="en-US" sz="1400" dirty="0" smtClean="0"/>
              <a:t>Annotates an instance of ServiceMetadata by mapping the XML </a:t>
            </a:r>
            <a:r>
              <a:rPr lang="en-US" sz="1400" dirty="0" err="1" smtClean="0"/>
              <a:t>QNames</a:t>
            </a:r>
            <a:r>
              <a:rPr lang="en-US" sz="1400" dirty="0" smtClean="0"/>
              <a:t> of referenced data types to their semantic annotations in the appropriate external registry</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MMS External Registries</a:t>
            </a:r>
            <a:endParaRPr lang="en-US" dirty="0"/>
          </a:p>
        </p:txBody>
      </p:sp>
      <p:sp>
        <p:nvSpPr>
          <p:cNvPr id="3" name="Content Placeholder 2"/>
          <p:cNvSpPr>
            <a:spLocks noGrp="1"/>
          </p:cNvSpPr>
          <p:nvPr>
            <p:ph idx="1"/>
          </p:nvPr>
        </p:nvSpPr>
        <p:spPr/>
        <p:txBody>
          <a:bodyPr/>
          <a:lstStyle/>
          <a:p>
            <a:r>
              <a:rPr lang="en-US" dirty="0" smtClean="0"/>
              <a:t>As the MMS provides no "management" operations for the metadata models it expects its clients to reference, it is generally expected to be deployed referencing an external metadata </a:t>
            </a:r>
            <a:r>
              <a:rPr lang="en-US" dirty="0" smtClean="0"/>
              <a:t>registry</a:t>
            </a:r>
          </a:p>
          <a:p>
            <a:pPr lvl="1"/>
            <a:r>
              <a:rPr lang="en-US" dirty="0" smtClean="0"/>
              <a:t>the </a:t>
            </a:r>
            <a:r>
              <a:rPr lang="en-US" dirty="0" smtClean="0"/>
              <a:t>default implementation is configured to make use of </a:t>
            </a:r>
            <a:r>
              <a:rPr lang="en-US" dirty="0" err="1" smtClean="0"/>
              <a:t>caBIG's</a:t>
            </a:r>
            <a:r>
              <a:rPr lang="en-US" dirty="0" smtClean="0"/>
              <a:t> Cancer Data Standards Repository (caDSR</a:t>
            </a:r>
            <a:r>
              <a:rPr lang="en-US" dirty="0" smtClean="0"/>
              <a:t>)</a:t>
            </a:r>
            <a:endParaRPr lang="en-US" dirty="0" smtClean="0"/>
          </a:p>
          <a:p>
            <a:r>
              <a:rPr lang="en-US" dirty="0" smtClean="0"/>
              <a:t>This </a:t>
            </a:r>
            <a:r>
              <a:rPr lang="en-US" dirty="0" smtClean="0"/>
              <a:t>external registry provides the means to add, modify, delete, or otherwise manage the UML models and their correspondence to XML Schemas which the MMS </a:t>
            </a:r>
            <a:r>
              <a:rPr lang="en-US" dirty="0" smtClean="0"/>
              <a:t>leverages</a:t>
            </a:r>
          </a:p>
          <a:p>
            <a:r>
              <a:rPr lang="en-US" dirty="0" smtClean="0"/>
              <a:t>Each external metadata registry is expected to:</a:t>
            </a:r>
          </a:p>
          <a:p>
            <a:pPr lvl="1"/>
            <a:r>
              <a:rPr lang="en-US" dirty="0" smtClean="0"/>
              <a:t>have a unique identifier</a:t>
            </a:r>
          </a:p>
          <a:p>
            <a:pPr lvl="1"/>
            <a:r>
              <a:rPr lang="en-US" dirty="0" smtClean="0"/>
              <a:t>be able to uniquely identify UML projects within it via:</a:t>
            </a:r>
          </a:p>
          <a:p>
            <a:pPr lvl="2"/>
            <a:r>
              <a:rPr lang="en-US" dirty="0" smtClean="0"/>
              <a:t>an identifier</a:t>
            </a:r>
          </a:p>
          <a:p>
            <a:pPr lvl="2"/>
            <a:r>
              <a:rPr lang="en-US" dirty="0" smtClean="0"/>
              <a:t>a</a:t>
            </a:r>
            <a:r>
              <a:rPr lang="en-US" dirty="0" smtClean="0"/>
              <a:t>n optional version</a:t>
            </a:r>
          </a:p>
          <a:p>
            <a:pPr lvl="2"/>
            <a:r>
              <a:rPr lang="en-US" dirty="0" smtClean="0"/>
              <a:t>0 or more registry specific properties</a:t>
            </a:r>
          </a:p>
          <a:p>
            <a:r>
              <a:rPr lang="en-US" dirty="0" smtClean="0"/>
              <a:t>Capabilities and requirements of external metadata registries a given MMS supports are exposed via </a:t>
            </a:r>
            <a:r>
              <a:rPr lang="en-US" i="1" dirty="0" err="1" smtClean="0"/>
              <a:t>ModelSourceMetadata</a:t>
            </a:r>
            <a:r>
              <a:rPr lang="en-US" i="1" dirty="0" smtClean="0"/>
              <a:t> </a:t>
            </a:r>
            <a:r>
              <a:rPr lang="en-US" dirty="0" smtClean="0"/>
              <a:t>service metadata</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Domain Model Viewing</a:t>
            </a:r>
            <a:endParaRPr lang="en-US" dirty="0"/>
          </a:p>
        </p:txBody>
      </p:sp>
      <p:sp>
        <p:nvSpPr>
          <p:cNvPr id="3" name="Content Placeholder 2"/>
          <p:cNvSpPr>
            <a:spLocks noGrp="1"/>
          </p:cNvSpPr>
          <p:nvPr>
            <p:ph idx="1"/>
          </p:nvPr>
        </p:nvSpPr>
        <p:spPr/>
        <p:txBody>
          <a:bodyPr/>
          <a:lstStyle/>
          <a:p>
            <a:r>
              <a:rPr lang="en-US" dirty="0" smtClean="0"/>
              <a:t>Allows graphical browsing of registered models from the caDSR</a:t>
            </a:r>
            <a:endParaRPr lang="en-US" dirty="0"/>
          </a:p>
        </p:txBody>
      </p:sp>
      <p:pic>
        <p:nvPicPr>
          <p:cNvPr id="4" name="Picture 3"/>
          <p:cNvPicPr>
            <a:picLocks noChangeAspect="1"/>
          </p:cNvPicPr>
          <p:nvPr/>
        </p:nvPicPr>
        <p:blipFill>
          <a:blip r:embed="rId2"/>
          <a:stretch>
            <a:fillRect/>
          </a:stretch>
        </p:blipFill>
        <p:spPr>
          <a:xfrm>
            <a:off x="1316649" y="2062616"/>
            <a:ext cx="6561545" cy="457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Metadata Annotation</a:t>
            </a:r>
            <a:endParaRPr lang="en-US" dirty="0"/>
          </a:p>
        </p:txBody>
      </p:sp>
      <p:sp>
        <p:nvSpPr>
          <p:cNvPr id="3" name="Content Placeholder 2"/>
          <p:cNvSpPr>
            <a:spLocks noGrp="1"/>
          </p:cNvSpPr>
          <p:nvPr>
            <p:ph idx="1"/>
          </p:nvPr>
        </p:nvSpPr>
        <p:spPr/>
        <p:txBody>
          <a:bodyPr/>
          <a:lstStyle/>
          <a:p>
            <a:r>
              <a:rPr lang="en-US" dirty="0" smtClean="0"/>
              <a:t>Each time a user saves an Introduce service, a caGrid Metadata Introduce extension regenerates a ServiceMetadata instance by reading the Introduce model of the service</a:t>
            </a:r>
          </a:p>
          <a:p>
            <a:r>
              <a:rPr lang="en-US" dirty="0" smtClean="0"/>
              <a:t>The extension then sends this instance to the MMS for semantic annotation, passing along any additional information (see next slide) present, to associate the data types with the correct source</a:t>
            </a:r>
          </a:p>
          <a:p>
            <a:r>
              <a:rPr lang="en-US" dirty="0" smtClean="0"/>
              <a:t>The MMS adds all annotations it can, by consulting the appropriate external registries, and ignores the rest of the model</a:t>
            </a:r>
          </a:p>
          <a:p>
            <a:r>
              <a:rPr lang="en-US" dirty="0" smtClean="0"/>
              <a:t>This annotated model is then saved for use when the service is deployed</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Integration: Metadata Annotation, a </a:t>
            </a:r>
            <a:br>
              <a:rPr lang="en-US" dirty="0" smtClean="0"/>
            </a:br>
            <a:r>
              <a:rPr lang="en-US" dirty="0" smtClean="0"/>
              <a:t>caDSR example</a:t>
            </a:r>
            <a:endParaRPr lang="en-US" dirty="0"/>
          </a:p>
        </p:txBody>
      </p:sp>
      <p:sp>
        <p:nvSpPr>
          <p:cNvPr id="3" name="Content Placeholder 2"/>
          <p:cNvSpPr>
            <a:spLocks noGrp="1"/>
          </p:cNvSpPr>
          <p:nvPr>
            <p:ph idx="1"/>
          </p:nvPr>
        </p:nvSpPr>
        <p:spPr/>
        <p:txBody>
          <a:bodyPr/>
          <a:lstStyle/>
          <a:p>
            <a:r>
              <a:rPr lang="en-US" dirty="0" smtClean="0"/>
              <a:t>The caDSR Data Type Discovery component of Introduce allows one to add models (XML Schemas) to their project, by browsing the caDSR and selecting a Project/</a:t>
            </a:r>
            <a:r>
              <a:rPr lang="en-US" dirty="0" smtClean="0"/>
              <a:t>Package</a:t>
            </a:r>
            <a:endParaRPr lang="en-US" dirty="0" smtClean="0"/>
          </a:p>
          <a:p>
            <a:r>
              <a:rPr lang="en-US" dirty="0" smtClean="0"/>
              <a:t>When </a:t>
            </a:r>
            <a:r>
              <a:rPr lang="en-US" dirty="0" smtClean="0"/>
              <a:t>such a model is added,</a:t>
            </a:r>
            <a:r>
              <a:rPr lang="en-US" dirty="0" smtClean="0"/>
              <a:t> the extension annotates the model with </a:t>
            </a:r>
            <a:r>
              <a:rPr lang="en-US" dirty="0" smtClean="0"/>
              <a:t>its caDSR information (e.g. Project name and version</a:t>
            </a:r>
            <a:r>
              <a:rPr lang="en-US" dirty="0" smtClean="0"/>
              <a:t>)</a:t>
            </a:r>
            <a:endParaRPr lang="en-US" dirty="0" smtClean="0"/>
          </a:p>
          <a:p>
            <a:r>
              <a:rPr lang="en-US" dirty="0" smtClean="0"/>
              <a:t>Later </a:t>
            </a:r>
            <a:r>
              <a:rPr lang="en-US" dirty="0" smtClean="0"/>
              <a:t>when the caGrid Metadata Introduce Extension uses the MMS to annotate the service's metadata, it reads this information and creates a series of </a:t>
            </a:r>
            <a:r>
              <a:rPr lang="en-US" dirty="0" err="1" smtClean="0"/>
              <a:t>NamespaceToProjectMappping</a:t>
            </a:r>
            <a:r>
              <a:rPr lang="en-US" dirty="0" smtClean="0"/>
              <a:t> which map each XML Schema's Namespace to the appropriate caDSR </a:t>
            </a:r>
            <a:r>
              <a:rPr lang="en-US" dirty="0" smtClean="0"/>
              <a:t>Project</a:t>
            </a:r>
            <a:endParaRPr lang="en-US" dirty="0" smtClean="0"/>
          </a:p>
          <a:p>
            <a:r>
              <a:rPr lang="en-US" dirty="0" smtClean="0"/>
              <a:t>The </a:t>
            </a:r>
            <a:r>
              <a:rPr lang="en-US" dirty="0" smtClean="0"/>
              <a:t>MMS then uses this information to ensure the correct metadata is associated with the operations which make use of types from those XML </a:t>
            </a:r>
            <a:r>
              <a:rPr lang="en-US" dirty="0" smtClean="0"/>
              <a:t>Schemas</a:t>
            </a:r>
            <a:endParaRPr lang="en-US" dirty="0" smtClean="0"/>
          </a:p>
          <a:p>
            <a:r>
              <a:rPr lang="en-US" dirty="0" smtClean="0"/>
              <a:t>As </a:t>
            </a:r>
            <a:r>
              <a:rPr lang="en-US" dirty="0" smtClean="0"/>
              <a:t>such, the </a:t>
            </a:r>
            <a:r>
              <a:rPr lang="en-US" dirty="0" err="1" smtClean="0"/>
              <a:t>NamespaceToProjectMappping</a:t>
            </a:r>
            <a:r>
              <a:rPr lang="en-US" dirty="0" smtClean="0"/>
              <a:t> array provides clients the ability to control the MMS behavior when there are multiple external metadata repositories supported and/or a given XML Schema Namespace ambiguously maps to multiple UML Models (i.e. multiple projects are reusing the same XML Schema</a:t>
            </a:r>
            <a:r>
              <a:rPr lang="en-US" dirty="0" smtClean="0"/>
              <a: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dirty="0" smtClean="0"/>
              <a:t>.</a:t>
            </a:r>
            <a:r>
              <a:rPr lang="en-US" sz="2400" dirty="0" smtClean="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361922" name="Visio" r:id="rId4" imgW="6400800" imgH="3975100" progId="">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All services register their</a:t>
            </a:r>
            <a:r>
              <a:rPr lang="en-US" dirty="0" smtClean="0"/>
              <a:t> address and </a:t>
            </a:r>
            <a:r>
              <a:rPr lang="en-US" dirty="0"/>
              <a:t>metadata information to an Index Service</a:t>
            </a:r>
          </a:p>
          <a:p>
            <a:pPr marL="304800" indent="-304800">
              <a:spcBef>
                <a:spcPct val="20000"/>
              </a:spcBef>
              <a:buClr>
                <a:srgbClr val="00AAF6"/>
              </a:buClr>
              <a:buFontTx/>
              <a:buChar char="•"/>
            </a:pPr>
            <a:r>
              <a:rPr lang="en-US" dirty="0"/>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Clients can discover services using a discovery API which facilitates inspection of data types</a:t>
            </a:r>
          </a:p>
          <a:p>
            <a:pPr marL="304800" indent="-304800">
              <a:spcBef>
                <a:spcPct val="20000"/>
              </a:spcBef>
              <a:buClr>
                <a:srgbClr val="00AAF6"/>
              </a:buClr>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UML </a:t>
            </a:r>
            <a:r>
              <a:rPr lang="en-US" dirty="0"/>
              <a:t>Documenting</a:t>
            </a:r>
          </a:p>
        </p:txBody>
      </p:sp>
      <p:sp>
        <p:nvSpPr>
          <p:cNvPr id="8195" name="Rectangle 3"/>
          <p:cNvSpPr>
            <a:spLocks noGrp="1" noChangeArrowheads="1"/>
          </p:cNvSpPr>
          <p:nvPr>
            <p:ph type="body" idx="1"/>
          </p:nvPr>
        </p:nvSpPr>
        <p:spPr>
          <a:xfrm>
            <a:off x="152400" y="1219200"/>
            <a:ext cx="8839200" cy="5181600"/>
          </a:xfrm>
        </p:spPr>
        <p:txBody>
          <a:bodyPr/>
          <a:lstStyle/>
          <a:p>
            <a:r>
              <a:rPr lang="en-US" sz="2000" dirty="0"/>
              <a:t>UML can be used to document of system architecture, requirements, tests, project planning, and release management.</a:t>
            </a:r>
            <a:endParaRPr lang="en-US" sz="2000" dirty="0" smtClean="0"/>
          </a:p>
          <a:p>
            <a:r>
              <a:rPr lang="en-US" sz="2400" dirty="0" smtClean="0"/>
              <a:t>caBIG </a:t>
            </a:r>
            <a:r>
              <a:rPr lang="en-US" sz="2400" dirty="0"/>
              <a:t>requires only class diagrams for a logical model.</a:t>
            </a:r>
          </a:p>
          <a:p>
            <a:endParaRPr lang="en-US" sz="2000" dirty="0"/>
          </a:p>
        </p:txBody>
      </p:sp>
      <p:grpSp>
        <p:nvGrpSpPr>
          <p:cNvPr id="2" name="Group 4"/>
          <p:cNvGrpSpPr>
            <a:grpSpLocks/>
          </p:cNvGrpSpPr>
          <p:nvPr/>
        </p:nvGrpSpPr>
        <p:grpSpPr bwMode="auto">
          <a:xfrm>
            <a:off x="2168525" y="2763838"/>
            <a:ext cx="4765675" cy="3789362"/>
            <a:chOff x="1356" y="1447"/>
            <a:chExt cx="3002" cy="2387"/>
          </a:xfrm>
        </p:grpSpPr>
        <p:sp>
          <p:nvSpPr>
            <p:cNvPr id="8198" name="Rectangle 5"/>
            <p:cNvSpPr>
              <a:spLocks noChangeArrowheads="1"/>
            </p:cNvSpPr>
            <p:nvPr/>
          </p:nvSpPr>
          <p:spPr bwMode="auto">
            <a:xfrm>
              <a:off x="1561" y="1447"/>
              <a:ext cx="868" cy="10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200">
                  <a:solidFill>
                    <a:srgbClr val="0000FF"/>
                  </a:solidFill>
                </a:rPr>
                <a:t>Use Case Diagram</a:t>
              </a:r>
              <a:endParaRPr lang="en-AU" sz="1200">
                <a:latin typeface="Arial Narrow" pitchFamily="-65" charset="0"/>
              </a:endParaRPr>
            </a:p>
          </p:txBody>
        </p:sp>
        <p:grpSp>
          <p:nvGrpSpPr>
            <p:cNvPr id="3" name="Group 6"/>
            <p:cNvGrpSpPr>
              <a:grpSpLocks/>
            </p:cNvGrpSpPr>
            <p:nvPr/>
          </p:nvGrpSpPr>
          <p:grpSpPr bwMode="auto">
            <a:xfrm>
              <a:off x="1356" y="1616"/>
              <a:ext cx="1132" cy="874"/>
              <a:chOff x="1133" y="1439"/>
              <a:chExt cx="684" cy="528"/>
            </a:xfrm>
          </p:grpSpPr>
          <p:sp>
            <p:nvSpPr>
              <p:cNvPr id="8507" name="Rectangle 7"/>
              <p:cNvSpPr>
                <a:spLocks noChangeArrowheads="1"/>
              </p:cNvSpPr>
              <p:nvPr/>
            </p:nvSpPr>
            <p:spPr bwMode="invGray">
              <a:xfrm>
                <a:off x="1294" y="1439"/>
                <a:ext cx="304" cy="528"/>
              </a:xfrm>
              <a:prstGeom prst="rect">
                <a:avLst/>
              </a:prstGeom>
              <a:noFill/>
              <a:ln w="9525">
                <a:solidFill>
                  <a:schemeClr val="bg1"/>
                </a:solidFill>
                <a:miter lim="800000"/>
                <a:headEnd/>
                <a:tailEnd/>
              </a:ln>
            </p:spPr>
            <p:txBody>
              <a:bodyPr wrap="none" tIns="91440" bIns="91440" anchor="ctr">
                <a:prstTxWarp prst="textNoShape">
                  <a:avLst/>
                </a:prstTxWarp>
              </a:bodyPr>
              <a:lstStyle/>
              <a:p>
                <a:endParaRPr lang="en-US"/>
              </a:p>
            </p:txBody>
          </p:sp>
          <p:sp>
            <p:nvSpPr>
              <p:cNvPr id="8508" name="Oval 8"/>
              <p:cNvSpPr>
                <a:spLocks noChangeArrowheads="1"/>
              </p:cNvSpPr>
              <p:nvPr/>
            </p:nvSpPr>
            <p:spPr bwMode="auto">
              <a:xfrm>
                <a:off x="1390" y="1535"/>
                <a:ext cx="102"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09" name="Line 9"/>
              <p:cNvSpPr>
                <a:spLocks noChangeShapeType="1"/>
              </p:cNvSpPr>
              <p:nvPr/>
            </p:nvSpPr>
            <p:spPr bwMode="auto">
              <a:xfrm flipV="1">
                <a:off x="1218" y="1571"/>
                <a:ext cx="166" cy="76"/>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0" name="Oval 10"/>
              <p:cNvSpPr>
                <a:spLocks noChangeArrowheads="1"/>
              </p:cNvSpPr>
              <p:nvPr/>
            </p:nvSpPr>
            <p:spPr bwMode="auto">
              <a:xfrm>
                <a:off x="1390" y="1823"/>
                <a:ext cx="103" cy="47"/>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1" name="Oval 11"/>
              <p:cNvSpPr>
                <a:spLocks noChangeArrowheads="1"/>
              </p:cNvSpPr>
              <p:nvPr/>
            </p:nvSpPr>
            <p:spPr bwMode="auto">
              <a:xfrm>
                <a:off x="1390" y="1679"/>
                <a:ext cx="103"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2" name="Line 12"/>
              <p:cNvSpPr>
                <a:spLocks noChangeShapeType="1"/>
              </p:cNvSpPr>
              <p:nvPr/>
            </p:nvSpPr>
            <p:spPr bwMode="auto">
              <a:xfrm>
                <a:off x="1498" y="1553"/>
                <a:ext cx="236" cy="44"/>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3" name="Line 13"/>
              <p:cNvSpPr>
                <a:spLocks noChangeShapeType="1"/>
              </p:cNvSpPr>
              <p:nvPr/>
            </p:nvSpPr>
            <p:spPr bwMode="auto">
              <a:xfrm flipH="1">
                <a:off x="1492" y="1654"/>
                <a:ext cx="245" cy="48"/>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4" name="Line 14"/>
              <p:cNvSpPr>
                <a:spLocks noChangeShapeType="1"/>
              </p:cNvSpPr>
              <p:nvPr/>
            </p:nvSpPr>
            <p:spPr bwMode="auto">
              <a:xfrm flipH="1">
                <a:off x="1494" y="1701"/>
                <a:ext cx="247" cy="139"/>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5" name="Rectangle 15"/>
              <p:cNvSpPr>
                <a:spLocks noChangeArrowheads="1"/>
              </p:cNvSpPr>
              <p:nvPr/>
            </p:nvSpPr>
            <p:spPr bwMode="auto">
              <a:xfrm>
                <a:off x="1133" y="1723"/>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A</a:t>
                </a:r>
                <a:endParaRPr lang="en-AU" sz="2000">
                  <a:latin typeface="Arial Narrow" pitchFamily="-65" charset="0"/>
                </a:endParaRPr>
              </a:p>
            </p:txBody>
          </p:sp>
          <p:sp>
            <p:nvSpPr>
              <p:cNvPr id="8516" name="Rectangle 16"/>
              <p:cNvSpPr>
                <a:spLocks noChangeArrowheads="1"/>
              </p:cNvSpPr>
              <p:nvPr/>
            </p:nvSpPr>
            <p:spPr bwMode="auto">
              <a:xfrm>
                <a:off x="1391" y="1596"/>
                <a:ext cx="101"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1</a:t>
                </a:r>
                <a:endParaRPr lang="en-AU" sz="2000">
                  <a:latin typeface="Arial Narrow" pitchFamily="-65" charset="0"/>
                </a:endParaRPr>
              </a:p>
            </p:txBody>
          </p:sp>
          <p:sp>
            <p:nvSpPr>
              <p:cNvPr id="8517" name="Rectangle 17"/>
              <p:cNvSpPr>
                <a:spLocks noChangeArrowheads="1"/>
              </p:cNvSpPr>
              <p:nvPr/>
            </p:nvSpPr>
            <p:spPr bwMode="auto">
              <a:xfrm>
                <a:off x="1390" y="1738"/>
                <a:ext cx="102"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2</a:t>
                </a:r>
                <a:endParaRPr lang="en-AU" sz="2000">
                  <a:latin typeface="Arial Narrow" pitchFamily="-65" charset="0"/>
                </a:endParaRPr>
              </a:p>
            </p:txBody>
          </p:sp>
          <p:sp>
            <p:nvSpPr>
              <p:cNvPr id="8518" name="Rectangle 18"/>
              <p:cNvSpPr>
                <a:spLocks noChangeArrowheads="1"/>
              </p:cNvSpPr>
              <p:nvPr/>
            </p:nvSpPr>
            <p:spPr bwMode="auto">
              <a:xfrm>
                <a:off x="1384" y="1885"/>
                <a:ext cx="101"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3</a:t>
                </a:r>
                <a:endParaRPr lang="en-AU" sz="2000">
                  <a:latin typeface="Arial Narrow" pitchFamily="-65" charset="0"/>
                </a:endParaRPr>
              </a:p>
            </p:txBody>
          </p:sp>
          <p:sp>
            <p:nvSpPr>
              <p:cNvPr id="8519" name="Rectangle 19"/>
              <p:cNvSpPr>
                <a:spLocks noChangeArrowheads="1"/>
              </p:cNvSpPr>
              <p:nvPr/>
            </p:nvSpPr>
            <p:spPr bwMode="auto">
              <a:xfrm>
                <a:off x="1754" y="1722"/>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B</a:t>
                </a:r>
                <a:endParaRPr lang="en-AU" sz="2000">
                  <a:latin typeface="Arial Narrow" pitchFamily="-65" charset="0"/>
                </a:endParaRPr>
              </a:p>
            </p:txBody>
          </p:sp>
          <p:grpSp>
            <p:nvGrpSpPr>
              <p:cNvPr id="4" name="Group 20"/>
              <p:cNvGrpSpPr>
                <a:grpSpLocks/>
              </p:cNvGrpSpPr>
              <p:nvPr/>
            </p:nvGrpSpPr>
            <p:grpSpPr bwMode="auto">
              <a:xfrm>
                <a:off x="1156" y="1624"/>
                <a:ext cx="39" cy="81"/>
                <a:chOff x="1110" y="1625"/>
                <a:chExt cx="39" cy="81"/>
              </a:xfrm>
            </p:grpSpPr>
            <p:sp>
              <p:nvSpPr>
                <p:cNvPr id="8527" name="Oval 21"/>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8" name="Line 22"/>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9" name="Line 23"/>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0" name="Line 24"/>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1" name="Line 25"/>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nvGrpSpPr>
              <p:cNvPr id="5" name="Group 26"/>
              <p:cNvGrpSpPr>
                <a:grpSpLocks/>
              </p:cNvGrpSpPr>
              <p:nvPr/>
            </p:nvGrpSpPr>
            <p:grpSpPr bwMode="auto">
              <a:xfrm>
                <a:off x="1768" y="1602"/>
                <a:ext cx="39" cy="81"/>
                <a:chOff x="1110" y="1625"/>
                <a:chExt cx="39" cy="81"/>
              </a:xfrm>
            </p:grpSpPr>
            <p:sp>
              <p:nvSpPr>
                <p:cNvPr id="8522" name="Oval 27"/>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3" name="Line 28"/>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4" name="Line 29"/>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5" name="Line 30"/>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6" name="Line 31"/>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sp>
          <p:nvSpPr>
            <p:cNvPr id="8200" name="Rectangle 32"/>
            <p:cNvSpPr>
              <a:spLocks noChangeArrowheads="1"/>
            </p:cNvSpPr>
            <p:nvPr/>
          </p:nvSpPr>
          <p:spPr bwMode="auto">
            <a:xfrm>
              <a:off x="3342" y="3729"/>
              <a:ext cx="665" cy="10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Class Diagram</a:t>
              </a:r>
              <a:endParaRPr lang="en-AU" sz="1200">
                <a:latin typeface="Arial Narrow" pitchFamily="-65" charset="0"/>
              </a:endParaRPr>
            </a:p>
          </p:txBody>
        </p:sp>
        <p:grpSp>
          <p:nvGrpSpPr>
            <p:cNvPr id="6" name="Group 33"/>
            <p:cNvGrpSpPr>
              <a:grpSpLocks/>
            </p:cNvGrpSpPr>
            <p:nvPr/>
          </p:nvGrpSpPr>
          <p:grpSpPr bwMode="auto">
            <a:xfrm>
              <a:off x="3226" y="2795"/>
              <a:ext cx="1132" cy="874"/>
              <a:chOff x="2078" y="1651"/>
              <a:chExt cx="669" cy="408"/>
            </a:xfrm>
          </p:grpSpPr>
          <p:sp>
            <p:nvSpPr>
              <p:cNvPr id="8340" name="Rectangle 34"/>
              <p:cNvSpPr>
                <a:spLocks noChangeArrowheads="1"/>
              </p:cNvSpPr>
              <p:nvPr/>
            </p:nvSpPr>
            <p:spPr bwMode="auto">
              <a:xfrm>
                <a:off x="2438" y="1966"/>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GrpFile</a:t>
                </a:r>
                <a:endParaRPr lang="en-AU" sz="2000">
                  <a:latin typeface="Arial Narrow" pitchFamily="-65" charset="0"/>
                </a:endParaRPr>
              </a:p>
            </p:txBody>
          </p:sp>
          <p:pic>
            <p:nvPicPr>
              <p:cNvPr id="8341" name="Picture 35"/>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pic>
            <p:nvPicPr>
              <p:cNvPr id="8342" name="Picture 36"/>
              <p:cNvPicPr>
                <a:picLocks noChangeAspect="1" noChangeArrowheads="1"/>
              </p:cNvPicPr>
              <p:nvPr/>
            </p:nvPicPr>
            <p:blipFill>
              <a:blip r:embed="rId4"/>
              <a:srcRect/>
              <a:stretch>
                <a:fillRect/>
              </a:stretch>
            </p:blipFill>
            <p:spPr bwMode="auto">
              <a:xfrm>
                <a:off x="2414" y="1994"/>
                <a:ext cx="15" cy="17"/>
              </a:xfrm>
              <a:prstGeom prst="rect">
                <a:avLst/>
              </a:prstGeom>
              <a:noFill/>
              <a:ln w="9525">
                <a:noFill/>
                <a:miter lim="800000"/>
                <a:headEnd/>
                <a:tailEnd/>
              </a:ln>
            </p:spPr>
          </p:pic>
          <p:pic>
            <p:nvPicPr>
              <p:cNvPr id="8343" name="Picture 37"/>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sp>
            <p:nvSpPr>
              <p:cNvPr id="8344" name="Rectangle 38"/>
              <p:cNvSpPr>
                <a:spLocks noChangeArrowheads="1"/>
              </p:cNvSpPr>
              <p:nvPr/>
            </p:nvSpPr>
            <p:spPr bwMode="auto">
              <a:xfrm>
                <a:off x="2443" y="1994"/>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345" name="Picture 39"/>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pic>
            <p:nvPicPr>
              <p:cNvPr id="8346" name="Picture 40"/>
              <p:cNvPicPr>
                <a:picLocks noChangeAspect="1" noChangeArrowheads="1"/>
              </p:cNvPicPr>
              <p:nvPr/>
            </p:nvPicPr>
            <p:blipFill>
              <a:blip r:embed="rId4"/>
              <a:srcRect/>
              <a:stretch>
                <a:fillRect/>
              </a:stretch>
            </p:blipFill>
            <p:spPr bwMode="auto">
              <a:xfrm>
                <a:off x="2414" y="2004"/>
                <a:ext cx="15" cy="17"/>
              </a:xfrm>
              <a:prstGeom prst="rect">
                <a:avLst/>
              </a:prstGeom>
              <a:noFill/>
              <a:ln w="9525">
                <a:noFill/>
                <a:miter lim="800000"/>
                <a:headEnd/>
                <a:tailEnd/>
              </a:ln>
            </p:spPr>
          </p:pic>
          <p:pic>
            <p:nvPicPr>
              <p:cNvPr id="8347" name="Picture 41"/>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sp>
            <p:nvSpPr>
              <p:cNvPr id="8348" name="Rectangle 42"/>
              <p:cNvSpPr>
                <a:spLocks noChangeArrowheads="1"/>
              </p:cNvSpPr>
              <p:nvPr/>
            </p:nvSpPr>
            <p:spPr bwMode="auto">
              <a:xfrm>
                <a:off x="2444" y="2004"/>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349" name="Picture 43"/>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pic>
            <p:nvPicPr>
              <p:cNvPr id="8350" name="Picture 44"/>
              <p:cNvPicPr>
                <a:picLocks noChangeAspect="1" noChangeArrowheads="1"/>
              </p:cNvPicPr>
              <p:nvPr/>
            </p:nvPicPr>
            <p:blipFill>
              <a:blip r:embed="rId4"/>
              <a:srcRect/>
              <a:stretch>
                <a:fillRect/>
              </a:stretch>
            </p:blipFill>
            <p:spPr bwMode="auto">
              <a:xfrm>
                <a:off x="2414" y="2014"/>
                <a:ext cx="15" cy="17"/>
              </a:xfrm>
              <a:prstGeom prst="rect">
                <a:avLst/>
              </a:prstGeom>
              <a:noFill/>
              <a:ln w="9525">
                <a:noFill/>
                <a:miter lim="800000"/>
                <a:headEnd/>
                <a:tailEnd/>
              </a:ln>
            </p:spPr>
          </p:pic>
          <p:pic>
            <p:nvPicPr>
              <p:cNvPr id="8351" name="Picture 45"/>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sp>
            <p:nvSpPr>
              <p:cNvPr id="8352" name="Rectangle 46"/>
              <p:cNvSpPr>
                <a:spLocks noChangeArrowheads="1"/>
              </p:cNvSpPr>
              <p:nvPr/>
            </p:nvSpPr>
            <p:spPr bwMode="auto">
              <a:xfrm>
                <a:off x="2447" y="2014"/>
                <a:ext cx="1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353" name="Picture 47"/>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pic>
            <p:nvPicPr>
              <p:cNvPr id="8354" name="Picture 48"/>
              <p:cNvPicPr>
                <a:picLocks noChangeAspect="1" noChangeArrowheads="1"/>
              </p:cNvPicPr>
              <p:nvPr/>
            </p:nvPicPr>
            <p:blipFill>
              <a:blip r:embed="rId4"/>
              <a:srcRect/>
              <a:stretch>
                <a:fillRect/>
              </a:stretch>
            </p:blipFill>
            <p:spPr bwMode="auto">
              <a:xfrm>
                <a:off x="2414" y="2024"/>
                <a:ext cx="15" cy="18"/>
              </a:xfrm>
              <a:prstGeom prst="rect">
                <a:avLst/>
              </a:prstGeom>
              <a:noFill/>
              <a:ln w="9525">
                <a:noFill/>
                <a:miter lim="800000"/>
                <a:headEnd/>
                <a:tailEnd/>
              </a:ln>
            </p:spPr>
          </p:pic>
          <p:pic>
            <p:nvPicPr>
              <p:cNvPr id="8355" name="Picture 49"/>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sp>
            <p:nvSpPr>
              <p:cNvPr id="8356" name="Rectangle 50"/>
              <p:cNvSpPr>
                <a:spLocks noChangeArrowheads="1"/>
              </p:cNvSpPr>
              <p:nvPr/>
            </p:nvSpPr>
            <p:spPr bwMode="auto">
              <a:xfrm>
                <a:off x="2446" y="2024"/>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fillFile( )</a:t>
                </a:r>
                <a:endParaRPr lang="en-AU" sz="2000">
                  <a:latin typeface="Arial Narrow" pitchFamily="-65" charset="0"/>
                </a:endParaRPr>
              </a:p>
            </p:txBody>
          </p:sp>
          <p:sp>
            <p:nvSpPr>
              <p:cNvPr id="8357" name="Rectangle 51"/>
              <p:cNvSpPr>
                <a:spLocks noChangeArrowheads="1"/>
              </p:cNvSpPr>
              <p:nvPr/>
            </p:nvSpPr>
            <p:spPr bwMode="auto">
              <a:xfrm>
                <a:off x="2162" y="1910"/>
                <a:ext cx="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a:t>
                </a:r>
                <a:endParaRPr lang="en-AU" sz="2000">
                  <a:latin typeface="Arial Narrow" pitchFamily="-65" charset="0"/>
                </a:endParaRPr>
              </a:p>
            </p:txBody>
          </p:sp>
          <p:sp>
            <p:nvSpPr>
              <p:cNvPr id="8358" name="Rectangle 52"/>
              <p:cNvSpPr>
                <a:spLocks noChangeArrowheads="1"/>
              </p:cNvSpPr>
              <p:nvPr/>
            </p:nvSpPr>
            <p:spPr bwMode="auto">
              <a:xfrm>
                <a:off x="2079" y="1929"/>
                <a:ext cx="121" cy="130"/>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59" name="Rectangle 53"/>
              <p:cNvSpPr>
                <a:spLocks noChangeArrowheads="1"/>
              </p:cNvSpPr>
              <p:nvPr/>
            </p:nvSpPr>
            <p:spPr bwMode="auto">
              <a:xfrm>
                <a:off x="2129" y="1935"/>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Repository</a:t>
                </a:r>
                <a:endParaRPr lang="en-AU" sz="2000">
                  <a:latin typeface="Arial Narrow" pitchFamily="-65" charset="0"/>
                </a:endParaRPr>
              </a:p>
            </p:txBody>
          </p:sp>
          <p:pic>
            <p:nvPicPr>
              <p:cNvPr id="8360" name="Picture 54"/>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pic>
            <p:nvPicPr>
              <p:cNvPr id="8361" name="Picture 55"/>
              <p:cNvPicPr>
                <a:picLocks noChangeAspect="1" noChangeArrowheads="1"/>
              </p:cNvPicPr>
              <p:nvPr/>
            </p:nvPicPr>
            <p:blipFill>
              <a:blip r:embed="rId6"/>
              <a:srcRect/>
              <a:stretch>
                <a:fillRect/>
              </a:stretch>
            </p:blipFill>
            <p:spPr bwMode="auto">
              <a:xfrm>
                <a:off x="2082" y="1978"/>
                <a:ext cx="16" cy="17"/>
              </a:xfrm>
              <a:prstGeom prst="rect">
                <a:avLst/>
              </a:prstGeom>
              <a:noFill/>
              <a:ln w="9525">
                <a:noFill/>
                <a:miter lim="800000"/>
                <a:headEnd/>
                <a:tailEnd/>
              </a:ln>
            </p:spPr>
          </p:pic>
          <p:pic>
            <p:nvPicPr>
              <p:cNvPr id="8362" name="Picture 56"/>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sp>
            <p:nvSpPr>
              <p:cNvPr id="8363" name="Rectangle 57"/>
              <p:cNvSpPr>
                <a:spLocks noChangeArrowheads="1"/>
              </p:cNvSpPr>
              <p:nvPr/>
            </p:nvSpPr>
            <p:spPr bwMode="auto">
              <a:xfrm>
                <a:off x="2127" y="1978"/>
                <a:ext cx="48" cy="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00" b="0">
                    <a:solidFill>
                      <a:srgbClr val="000000"/>
                    </a:solidFill>
                  </a:rPr>
                  <a:t>name : char * = 0</a:t>
                </a:r>
                <a:endParaRPr lang="en-AU" sz="2000">
                  <a:latin typeface="Arial Narrow" pitchFamily="-65" charset="0"/>
                </a:endParaRPr>
              </a:p>
            </p:txBody>
          </p:sp>
          <p:pic>
            <p:nvPicPr>
              <p:cNvPr id="8364" name="Picture 58"/>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pic>
            <p:nvPicPr>
              <p:cNvPr id="8365" name="Picture 59"/>
              <p:cNvPicPr>
                <a:picLocks noChangeAspect="1" noChangeArrowheads="1"/>
              </p:cNvPicPr>
              <p:nvPr/>
            </p:nvPicPr>
            <p:blipFill>
              <a:blip r:embed="rId4"/>
              <a:srcRect/>
              <a:stretch>
                <a:fillRect/>
              </a:stretch>
            </p:blipFill>
            <p:spPr bwMode="auto">
              <a:xfrm>
                <a:off x="2082" y="1998"/>
                <a:ext cx="16" cy="18"/>
              </a:xfrm>
              <a:prstGeom prst="rect">
                <a:avLst/>
              </a:prstGeom>
              <a:noFill/>
              <a:ln w="9525">
                <a:noFill/>
                <a:miter lim="800000"/>
                <a:headEnd/>
                <a:tailEnd/>
              </a:ln>
            </p:spPr>
          </p:pic>
          <p:pic>
            <p:nvPicPr>
              <p:cNvPr id="8366" name="Picture 60"/>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sp>
            <p:nvSpPr>
              <p:cNvPr id="8367" name="Rectangle 61"/>
              <p:cNvSpPr>
                <a:spLocks noChangeArrowheads="1"/>
              </p:cNvSpPr>
              <p:nvPr/>
            </p:nvSpPr>
            <p:spPr bwMode="auto">
              <a:xfrm>
                <a:off x="2121" y="199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readDoc( )</a:t>
                </a:r>
                <a:endParaRPr lang="en-AU" sz="2000">
                  <a:latin typeface="Arial Narrow" pitchFamily="-65" charset="0"/>
                </a:endParaRPr>
              </a:p>
            </p:txBody>
          </p:sp>
          <p:pic>
            <p:nvPicPr>
              <p:cNvPr id="8368" name="Picture 62"/>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pic>
            <p:nvPicPr>
              <p:cNvPr id="8369" name="Picture 63"/>
              <p:cNvPicPr>
                <a:picLocks noChangeAspect="1" noChangeArrowheads="1"/>
              </p:cNvPicPr>
              <p:nvPr/>
            </p:nvPicPr>
            <p:blipFill>
              <a:blip r:embed="rId7"/>
              <a:srcRect/>
              <a:stretch>
                <a:fillRect/>
              </a:stretch>
            </p:blipFill>
            <p:spPr bwMode="auto">
              <a:xfrm>
                <a:off x="2082" y="2008"/>
                <a:ext cx="16" cy="18"/>
              </a:xfrm>
              <a:prstGeom prst="rect">
                <a:avLst/>
              </a:prstGeom>
              <a:noFill/>
              <a:ln w="9525">
                <a:noFill/>
                <a:miter lim="800000"/>
                <a:headEnd/>
                <a:tailEnd/>
              </a:ln>
            </p:spPr>
          </p:pic>
          <p:pic>
            <p:nvPicPr>
              <p:cNvPr id="8370" name="Picture 64"/>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sp>
            <p:nvSpPr>
              <p:cNvPr id="8371" name="Rectangle 65"/>
              <p:cNvSpPr>
                <a:spLocks noChangeArrowheads="1"/>
              </p:cNvSpPr>
              <p:nvPr/>
            </p:nvSpPr>
            <p:spPr bwMode="auto">
              <a:xfrm>
                <a:off x="2120" y="200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readFile( )</a:t>
                </a:r>
                <a:endParaRPr lang="en-AU" sz="2000">
                  <a:latin typeface="Arial Narrow" pitchFamily="-65" charset="0"/>
                </a:endParaRPr>
              </a:p>
            </p:txBody>
          </p:sp>
          <p:sp>
            <p:nvSpPr>
              <p:cNvPr id="8372" name="Rectangle 66"/>
              <p:cNvSpPr>
                <a:spLocks noChangeArrowheads="1"/>
              </p:cNvSpPr>
              <p:nvPr/>
            </p:nvSpPr>
            <p:spPr bwMode="auto">
              <a:xfrm>
                <a:off x="2118" y="1959"/>
                <a:ext cx="3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(from Persistence)</a:t>
                </a:r>
                <a:endParaRPr lang="en-AU" sz="2000">
                  <a:latin typeface="Arial Narrow" pitchFamily="-65" charset="0"/>
                </a:endParaRPr>
              </a:p>
            </p:txBody>
          </p:sp>
          <p:sp>
            <p:nvSpPr>
              <p:cNvPr id="8373" name="Rectangle 67"/>
              <p:cNvSpPr>
                <a:spLocks noChangeArrowheads="1"/>
              </p:cNvSpPr>
              <p:nvPr/>
            </p:nvSpPr>
            <p:spPr bwMode="auto">
              <a:xfrm>
                <a:off x="2088" y="1664"/>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74" name="Rectangle 68"/>
              <p:cNvSpPr>
                <a:spLocks noChangeArrowheads="1"/>
              </p:cNvSpPr>
              <p:nvPr/>
            </p:nvSpPr>
            <p:spPr bwMode="auto">
              <a:xfrm>
                <a:off x="2124" y="1677"/>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FileMgr</a:t>
                </a:r>
                <a:endParaRPr lang="en-AU" sz="2000">
                  <a:latin typeface="Arial Narrow" pitchFamily="-65" charset="0"/>
                </a:endParaRPr>
              </a:p>
            </p:txBody>
          </p:sp>
          <p:pic>
            <p:nvPicPr>
              <p:cNvPr id="8375" name="Picture 69"/>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pic>
            <p:nvPicPr>
              <p:cNvPr id="8376" name="Picture 70"/>
              <p:cNvPicPr>
                <a:picLocks noChangeAspect="1" noChangeArrowheads="1"/>
              </p:cNvPicPr>
              <p:nvPr/>
            </p:nvPicPr>
            <p:blipFill>
              <a:blip r:embed="rId4"/>
              <a:srcRect/>
              <a:stretch>
                <a:fillRect/>
              </a:stretch>
            </p:blipFill>
            <p:spPr bwMode="auto">
              <a:xfrm>
                <a:off x="2091" y="1704"/>
                <a:ext cx="15" cy="18"/>
              </a:xfrm>
              <a:prstGeom prst="rect">
                <a:avLst/>
              </a:prstGeom>
              <a:noFill/>
              <a:ln w="9525">
                <a:noFill/>
                <a:miter lim="800000"/>
                <a:headEnd/>
                <a:tailEnd/>
              </a:ln>
            </p:spPr>
          </p:pic>
          <p:pic>
            <p:nvPicPr>
              <p:cNvPr id="8377" name="Picture 71"/>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sp>
            <p:nvSpPr>
              <p:cNvPr id="8378" name="Rectangle 72"/>
              <p:cNvSpPr>
                <a:spLocks noChangeArrowheads="1"/>
              </p:cNvSpPr>
              <p:nvPr/>
            </p:nvSpPr>
            <p:spPr bwMode="auto">
              <a:xfrm>
                <a:off x="2129" y="1704"/>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fetchDoc( )</a:t>
                </a:r>
                <a:endParaRPr lang="en-AU" sz="2000">
                  <a:latin typeface="Arial Narrow" pitchFamily="-65" charset="0"/>
                </a:endParaRPr>
              </a:p>
            </p:txBody>
          </p:sp>
          <p:pic>
            <p:nvPicPr>
              <p:cNvPr id="8379" name="Picture 73"/>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pic>
            <p:nvPicPr>
              <p:cNvPr id="8380" name="Picture 74"/>
              <p:cNvPicPr>
                <a:picLocks noChangeAspect="1" noChangeArrowheads="1"/>
              </p:cNvPicPr>
              <p:nvPr/>
            </p:nvPicPr>
            <p:blipFill>
              <a:blip r:embed="rId7"/>
              <a:srcRect/>
              <a:stretch>
                <a:fillRect/>
              </a:stretch>
            </p:blipFill>
            <p:spPr bwMode="auto">
              <a:xfrm>
                <a:off x="2091" y="1714"/>
                <a:ext cx="15" cy="18"/>
              </a:xfrm>
              <a:prstGeom prst="rect">
                <a:avLst/>
              </a:prstGeom>
              <a:noFill/>
              <a:ln w="9525">
                <a:noFill/>
                <a:miter lim="800000"/>
                <a:headEnd/>
                <a:tailEnd/>
              </a:ln>
            </p:spPr>
          </p:pic>
          <p:pic>
            <p:nvPicPr>
              <p:cNvPr id="8381" name="Picture 75"/>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sp>
            <p:nvSpPr>
              <p:cNvPr id="8382" name="Rectangle 76"/>
              <p:cNvSpPr>
                <a:spLocks noChangeArrowheads="1"/>
              </p:cNvSpPr>
              <p:nvPr/>
            </p:nvSpPr>
            <p:spPr bwMode="auto">
              <a:xfrm>
                <a:off x="2137" y="1714"/>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sortByName( )</a:t>
                </a:r>
                <a:endParaRPr lang="en-AU" sz="2000">
                  <a:latin typeface="Arial Narrow" pitchFamily="-65" charset="0"/>
                </a:endParaRPr>
              </a:p>
            </p:txBody>
          </p:sp>
          <p:sp>
            <p:nvSpPr>
              <p:cNvPr id="8383" name="Line 77"/>
              <p:cNvSpPr>
                <a:spLocks noChangeShapeType="1"/>
              </p:cNvSpPr>
              <p:nvPr/>
            </p:nvSpPr>
            <p:spPr bwMode="auto">
              <a:xfrm>
                <a:off x="2140" y="1843"/>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4" name="Line 78"/>
              <p:cNvSpPr>
                <a:spLocks noChangeShapeType="1"/>
              </p:cNvSpPr>
              <p:nvPr/>
            </p:nvSpPr>
            <p:spPr bwMode="auto">
              <a:xfrm flipV="1">
                <a:off x="2140" y="1916"/>
                <a:ext cx="4"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5" name="Line 79"/>
              <p:cNvSpPr>
                <a:spLocks noChangeShapeType="1"/>
              </p:cNvSpPr>
              <p:nvPr/>
            </p:nvSpPr>
            <p:spPr bwMode="auto">
              <a:xfrm flipH="1" flipV="1">
                <a:off x="2135" y="1916"/>
                <a:ext cx="5"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6" name="Line 80"/>
              <p:cNvSpPr>
                <a:spLocks noChangeShapeType="1"/>
              </p:cNvSpPr>
              <p:nvPr/>
            </p:nvSpPr>
            <p:spPr bwMode="auto">
              <a:xfrm flipV="1">
                <a:off x="2140" y="1757"/>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7" name="Rectangle 81"/>
              <p:cNvSpPr>
                <a:spLocks noChangeArrowheads="1"/>
              </p:cNvSpPr>
              <p:nvPr/>
            </p:nvSpPr>
            <p:spPr bwMode="auto">
              <a:xfrm>
                <a:off x="2339" y="165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DocumentList</a:t>
                </a:r>
                <a:endParaRPr lang="en-AU" sz="2000">
                  <a:latin typeface="Arial Narrow" pitchFamily="-65" charset="0"/>
                </a:endParaRPr>
              </a:p>
            </p:txBody>
          </p:sp>
          <p:pic>
            <p:nvPicPr>
              <p:cNvPr id="8388" name="Picture 82"/>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pic>
            <p:nvPicPr>
              <p:cNvPr id="8389" name="Picture 83"/>
              <p:cNvPicPr>
                <a:picLocks noChangeAspect="1" noChangeArrowheads="1"/>
              </p:cNvPicPr>
              <p:nvPr/>
            </p:nvPicPr>
            <p:blipFill>
              <a:blip r:embed="rId8"/>
              <a:srcRect/>
              <a:stretch>
                <a:fillRect/>
              </a:stretch>
            </p:blipFill>
            <p:spPr bwMode="auto">
              <a:xfrm>
                <a:off x="2307" y="1692"/>
                <a:ext cx="16" cy="18"/>
              </a:xfrm>
              <a:prstGeom prst="rect">
                <a:avLst/>
              </a:prstGeom>
              <a:noFill/>
              <a:ln w="9525">
                <a:noFill/>
                <a:miter lim="800000"/>
                <a:headEnd/>
                <a:tailEnd/>
              </a:ln>
            </p:spPr>
          </p:pic>
          <p:pic>
            <p:nvPicPr>
              <p:cNvPr id="8390" name="Picture 84"/>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sp>
            <p:nvSpPr>
              <p:cNvPr id="8391" name="Rectangle 85"/>
              <p:cNvSpPr>
                <a:spLocks noChangeArrowheads="1"/>
              </p:cNvSpPr>
              <p:nvPr/>
            </p:nvSpPr>
            <p:spPr bwMode="auto">
              <a:xfrm>
                <a:off x="2337" y="1692"/>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392" name="Picture 86"/>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pic>
            <p:nvPicPr>
              <p:cNvPr id="8393" name="Picture 87"/>
              <p:cNvPicPr>
                <a:picLocks noChangeAspect="1" noChangeArrowheads="1"/>
              </p:cNvPicPr>
              <p:nvPr/>
            </p:nvPicPr>
            <p:blipFill>
              <a:blip r:embed="rId4"/>
              <a:srcRect/>
              <a:stretch>
                <a:fillRect/>
              </a:stretch>
            </p:blipFill>
            <p:spPr bwMode="auto">
              <a:xfrm>
                <a:off x="2307" y="1703"/>
                <a:ext cx="16" cy="17"/>
              </a:xfrm>
              <a:prstGeom prst="rect">
                <a:avLst/>
              </a:prstGeom>
              <a:noFill/>
              <a:ln w="9525">
                <a:noFill/>
                <a:miter lim="800000"/>
                <a:headEnd/>
                <a:tailEnd/>
              </a:ln>
            </p:spPr>
          </p:pic>
          <p:pic>
            <p:nvPicPr>
              <p:cNvPr id="8394" name="Picture 88"/>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sp>
            <p:nvSpPr>
              <p:cNvPr id="8395" name="Rectangle 89"/>
              <p:cNvSpPr>
                <a:spLocks noChangeArrowheads="1"/>
              </p:cNvSpPr>
              <p:nvPr/>
            </p:nvSpPr>
            <p:spPr bwMode="auto">
              <a:xfrm>
                <a:off x="2342" y="1703"/>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396" name="Rectangle 90"/>
              <p:cNvSpPr>
                <a:spLocks noChangeArrowheads="1"/>
              </p:cNvSpPr>
              <p:nvPr/>
            </p:nvSpPr>
            <p:spPr bwMode="auto">
              <a:xfrm>
                <a:off x="2489" y="1667"/>
                <a:ext cx="103" cy="149"/>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97" name="Rectangle 91"/>
              <p:cNvSpPr>
                <a:spLocks noChangeArrowheads="1"/>
              </p:cNvSpPr>
              <p:nvPr/>
            </p:nvSpPr>
            <p:spPr bwMode="auto">
              <a:xfrm>
                <a:off x="2544" y="1672"/>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a:t>
                </a:r>
                <a:endParaRPr lang="en-AU" sz="2000">
                  <a:latin typeface="Arial Narrow" pitchFamily="-65" charset="0"/>
                </a:endParaRPr>
              </a:p>
            </p:txBody>
          </p:sp>
          <p:pic>
            <p:nvPicPr>
              <p:cNvPr id="8398" name="Picture 92"/>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pic>
            <p:nvPicPr>
              <p:cNvPr id="8399" name="Picture 93"/>
              <p:cNvPicPr>
                <a:picLocks noChangeAspect="1" noChangeArrowheads="1"/>
              </p:cNvPicPr>
              <p:nvPr/>
            </p:nvPicPr>
            <p:blipFill>
              <a:blip r:embed="rId6"/>
              <a:srcRect/>
              <a:stretch>
                <a:fillRect/>
              </a:stretch>
            </p:blipFill>
            <p:spPr bwMode="auto">
              <a:xfrm>
                <a:off x="2492" y="1697"/>
                <a:ext cx="16" cy="18"/>
              </a:xfrm>
              <a:prstGeom prst="rect">
                <a:avLst/>
              </a:prstGeom>
              <a:noFill/>
              <a:ln w="9525">
                <a:noFill/>
                <a:miter lim="800000"/>
                <a:headEnd/>
                <a:tailEnd/>
              </a:ln>
            </p:spPr>
          </p:pic>
          <p:pic>
            <p:nvPicPr>
              <p:cNvPr id="8400" name="Picture 94"/>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sp>
            <p:nvSpPr>
              <p:cNvPr id="8401" name="Rectangle 95"/>
              <p:cNvSpPr>
                <a:spLocks noChangeArrowheads="1"/>
              </p:cNvSpPr>
              <p:nvPr/>
            </p:nvSpPr>
            <p:spPr bwMode="auto">
              <a:xfrm>
                <a:off x="2530" y="1697"/>
                <a:ext cx="2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name : int</a:t>
                </a:r>
                <a:endParaRPr lang="en-AU" sz="2000">
                  <a:latin typeface="Arial Narrow" pitchFamily="-65" charset="0"/>
                </a:endParaRPr>
              </a:p>
            </p:txBody>
          </p:sp>
          <p:pic>
            <p:nvPicPr>
              <p:cNvPr id="8402" name="Picture 96"/>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pic>
            <p:nvPicPr>
              <p:cNvPr id="8403" name="Picture 97"/>
              <p:cNvPicPr>
                <a:picLocks noChangeAspect="1" noChangeArrowheads="1"/>
              </p:cNvPicPr>
              <p:nvPr/>
            </p:nvPicPr>
            <p:blipFill>
              <a:blip r:embed="rId9"/>
              <a:srcRect/>
              <a:stretch>
                <a:fillRect/>
              </a:stretch>
            </p:blipFill>
            <p:spPr bwMode="auto">
              <a:xfrm>
                <a:off x="2492" y="1708"/>
                <a:ext cx="16" cy="17"/>
              </a:xfrm>
              <a:prstGeom prst="rect">
                <a:avLst/>
              </a:prstGeom>
              <a:noFill/>
              <a:ln w="9525">
                <a:noFill/>
                <a:miter lim="800000"/>
                <a:headEnd/>
                <a:tailEnd/>
              </a:ln>
            </p:spPr>
          </p:pic>
          <p:pic>
            <p:nvPicPr>
              <p:cNvPr id="8404" name="Picture 98"/>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sp>
            <p:nvSpPr>
              <p:cNvPr id="8405" name="Rectangle 99"/>
              <p:cNvSpPr>
                <a:spLocks noChangeArrowheads="1"/>
              </p:cNvSpPr>
              <p:nvPr/>
            </p:nvSpPr>
            <p:spPr bwMode="auto">
              <a:xfrm>
                <a:off x="2528" y="1708"/>
                <a:ext cx="1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docid : int</a:t>
                </a:r>
                <a:endParaRPr lang="en-AU" sz="2000">
                  <a:latin typeface="Arial Narrow" pitchFamily="-65" charset="0"/>
                </a:endParaRPr>
              </a:p>
            </p:txBody>
          </p:sp>
          <p:pic>
            <p:nvPicPr>
              <p:cNvPr id="8406" name="Picture 100"/>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pic>
            <p:nvPicPr>
              <p:cNvPr id="8407" name="Picture 101"/>
              <p:cNvPicPr>
                <a:picLocks noChangeAspect="1" noChangeArrowheads="1"/>
              </p:cNvPicPr>
              <p:nvPr/>
            </p:nvPicPr>
            <p:blipFill>
              <a:blip r:embed="rId6"/>
              <a:srcRect/>
              <a:stretch>
                <a:fillRect/>
              </a:stretch>
            </p:blipFill>
            <p:spPr bwMode="auto">
              <a:xfrm>
                <a:off x="2492" y="1718"/>
                <a:ext cx="16" cy="17"/>
              </a:xfrm>
              <a:prstGeom prst="rect">
                <a:avLst/>
              </a:prstGeom>
              <a:noFill/>
              <a:ln w="9525">
                <a:noFill/>
                <a:miter lim="800000"/>
                <a:headEnd/>
                <a:tailEnd/>
              </a:ln>
            </p:spPr>
          </p:pic>
          <p:pic>
            <p:nvPicPr>
              <p:cNvPr id="8408" name="Picture 102"/>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sp>
            <p:nvSpPr>
              <p:cNvPr id="8409" name="Rectangle 103"/>
              <p:cNvSpPr>
                <a:spLocks noChangeArrowheads="1"/>
              </p:cNvSpPr>
              <p:nvPr/>
            </p:nvSpPr>
            <p:spPr bwMode="auto">
              <a:xfrm>
                <a:off x="2537" y="171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numField : int</a:t>
                </a:r>
                <a:endParaRPr lang="en-AU" sz="2000">
                  <a:latin typeface="Arial Narrow" pitchFamily="-65" charset="0"/>
                </a:endParaRPr>
              </a:p>
            </p:txBody>
          </p:sp>
          <p:pic>
            <p:nvPicPr>
              <p:cNvPr id="8410" name="Picture 104"/>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pic>
            <p:nvPicPr>
              <p:cNvPr id="8411" name="Picture 105"/>
              <p:cNvPicPr>
                <a:picLocks noChangeAspect="1" noChangeArrowheads="1"/>
              </p:cNvPicPr>
              <p:nvPr/>
            </p:nvPicPr>
            <p:blipFill>
              <a:blip r:embed="rId10"/>
              <a:srcRect/>
              <a:stretch>
                <a:fillRect/>
              </a:stretch>
            </p:blipFill>
            <p:spPr bwMode="auto">
              <a:xfrm>
                <a:off x="2492" y="1738"/>
                <a:ext cx="16" cy="18"/>
              </a:xfrm>
              <a:prstGeom prst="rect">
                <a:avLst/>
              </a:prstGeom>
              <a:noFill/>
              <a:ln w="9525">
                <a:noFill/>
                <a:miter lim="800000"/>
                <a:headEnd/>
                <a:tailEnd/>
              </a:ln>
            </p:spPr>
          </p:pic>
          <p:pic>
            <p:nvPicPr>
              <p:cNvPr id="8412" name="Picture 106"/>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sp>
            <p:nvSpPr>
              <p:cNvPr id="8413" name="Rectangle 107"/>
              <p:cNvSpPr>
                <a:spLocks noChangeArrowheads="1"/>
              </p:cNvSpPr>
              <p:nvPr/>
            </p:nvSpPr>
            <p:spPr bwMode="auto">
              <a:xfrm>
                <a:off x="2521" y="1738"/>
                <a:ext cx="1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get( )</a:t>
                </a:r>
                <a:endParaRPr lang="en-AU" sz="2000">
                  <a:latin typeface="Arial Narrow" pitchFamily="-65" charset="0"/>
                </a:endParaRPr>
              </a:p>
            </p:txBody>
          </p:sp>
          <p:pic>
            <p:nvPicPr>
              <p:cNvPr id="8414" name="Picture 108"/>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pic>
            <p:nvPicPr>
              <p:cNvPr id="8415" name="Picture 109"/>
              <p:cNvPicPr>
                <a:picLocks noChangeAspect="1" noChangeArrowheads="1"/>
              </p:cNvPicPr>
              <p:nvPr/>
            </p:nvPicPr>
            <p:blipFill>
              <a:blip r:embed="rId8"/>
              <a:srcRect/>
              <a:stretch>
                <a:fillRect/>
              </a:stretch>
            </p:blipFill>
            <p:spPr bwMode="auto">
              <a:xfrm>
                <a:off x="2492" y="1748"/>
                <a:ext cx="16" cy="18"/>
              </a:xfrm>
              <a:prstGeom prst="rect">
                <a:avLst/>
              </a:prstGeom>
              <a:noFill/>
              <a:ln w="9525">
                <a:noFill/>
                <a:miter lim="800000"/>
                <a:headEnd/>
                <a:tailEnd/>
              </a:ln>
            </p:spPr>
          </p:pic>
          <p:pic>
            <p:nvPicPr>
              <p:cNvPr id="8416" name="Picture 110"/>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sp>
            <p:nvSpPr>
              <p:cNvPr id="8417" name="Rectangle 111"/>
              <p:cNvSpPr>
                <a:spLocks noChangeArrowheads="1"/>
              </p:cNvSpPr>
              <p:nvPr/>
            </p:nvSpPr>
            <p:spPr bwMode="auto">
              <a:xfrm>
                <a:off x="2522" y="1748"/>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418" name="Picture 112"/>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pic>
            <p:nvPicPr>
              <p:cNvPr id="8419" name="Picture 113"/>
              <p:cNvPicPr>
                <a:picLocks noChangeAspect="1" noChangeArrowheads="1"/>
              </p:cNvPicPr>
              <p:nvPr/>
            </p:nvPicPr>
            <p:blipFill>
              <a:blip r:embed="rId11"/>
              <a:srcRect/>
              <a:stretch>
                <a:fillRect/>
              </a:stretch>
            </p:blipFill>
            <p:spPr bwMode="auto">
              <a:xfrm>
                <a:off x="2492" y="1759"/>
                <a:ext cx="16" cy="17"/>
              </a:xfrm>
              <a:prstGeom prst="rect">
                <a:avLst/>
              </a:prstGeom>
              <a:noFill/>
              <a:ln w="9525">
                <a:noFill/>
                <a:miter lim="800000"/>
                <a:headEnd/>
                <a:tailEnd/>
              </a:ln>
            </p:spPr>
          </p:pic>
          <p:pic>
            <p:nvPicPr>
              <p:cNvPr id="8420" name="Picture 114"/>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sp>
            <p:nvSpPr>
              <p:cNvPr id="8421" name="Rectangle 115"/>
              <p:cNvSpPr>
                <a:spLocks noChangeArrowheads="1"/>
              </p:cNvSpPr>
              <p:nvPr/>
            </p:nvSpPr>
            <p:spPr bwMode="auto">
              <a:xfrm>
                <a:off x="2524" y="1759"/>
                <a:ext cx="1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close( )</a:t>
                </a:r>
                <a:endParaRPr lang="en-AU" sz="2000">
                  <a:latin typeface="Arial Narrow" pitchFamily="-65" charset="0"/>
                </a:endParaRPr>
              </a:p>
            </p:txBody>
          </p:sp>
          <p:pic>
            <p:nvPicPr>
              <p:cNvPr id="8422" name="Picture 116"/>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pic>
            <p:nvPicPr>
              <p:cNvPr id="8423" name="Picture 117"/>
              <p:cNvPicPr>
                <a:picLocks noChangeAspect="1" noChangeArrowheads="1"/>
              </p:cNvPicPr>
              <p:nvPr/>
            </p:nvPicPr>
            <p:blipFill>
              <a:blip r:embed="rId12"/>
              <a:srcRect/>
              <a:stretch>
                <a:fillRect/>
              </a:stretch>
            </p:blipFill>
            <p:spPr bwMode="auto">
              <a:xfrm>
                <a:off x="2492" y="1769"/>
                <a:ext cx="16" cy="17"/>
              </a:xfrm>
              <a:prstGeom prst="rect">
                <a:avLst/>
              </a:prstGeom>
              <a:noFill/>
              <a:ln w="9525">
                <a:noFill/>
                <a:miter lim="800000"/>
                <a:headEnd/>
                <a:tailEnd/>
              </a:ln>
            </p:spPr>
          </p:pic>
          <p:pic>
            <p:nvPicPr>
              <p:cNvPr id="8424" name="Picture 118"/>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sp>
            <p:nvSpPr>
              <p:cNvPr id="8425" name="Rectangle 119"/>
              <p:cNvSpPr>
                <a:spLocks noChangeArrowheads="1"/>
              </p:cNvSpPr>
              <p:nvPr/>
            </p:nvSpPr>
            <p:spPr bwMode="auto">
              <a:xfrm>
                <a:off x="2523" y="1769"/>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426" name="Picture 120"/>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pic>
            <p:nvPicPr>
              <p:cNvPr id="8427" name="Picture 121"/>
              <p:cNvPicPr>
                <a:picLocks noChangeAspect="1" noChangeArrowheads="1"/>
              </p:cNvPicPr>
              <p:nvPr/>
            </p:nvPicPr>
            <p:blipFill>
              <a:blip r:embed="rId13"/>
              <a:srcRect/>
              <a:stretch>
                <a:fillRect/>
              </a:stretch>
            </p:blipFill>
            <p:spPr bwMode="auto">
              <a:xfrm>
                <a:off x="2492" y="1779"/>
                <a:ext cx="16" cy="17"/>
              </a:xfrm>
              <a:prstGeom prst="rect">
                <a:avLst/>
              </a:prstGeom>
              <a:noFill/>
              <a:ln w="9525">
                <a:noFill/>
                <a:miter lim="800000"/>
                <a:headEnd/>
                <a:tailEnd/>
              </a:ln>
            </p:spPr>
          </p:pic>
          <p:pic>
            <p:nvPicPr>
              <p:cNvPr id="8428" name="Picture 122"/>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sp>
            <p:nvSpPr>
              <p:cNvPr id="8429" name="Rectangle 123"/>
              <p:cNvSpPr>
                <a:spLocks noChangeArrowheads="1"/>
              </p:cNvSpPr>
              <p:nvPr/>
            </p:nvSpPr>
            <p:spPr bwMode="auto">
              <a:xfrm>
                <a:off x="2535" y="177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sortFileList( )</a:t>
                </a:r>
                <a:endParaRPr lang="en-AU" sz="2000">
                  <a:latin typeface="Arial Narrow" pitchFamily="-65" charset="0"/>
                </a:endParaRPr>
              </a:p>
            </p:txBody>
          </p:sp>
          <p:pic>
            <p:nvPicPr>
              <p:cNvPr id="8430" name="Picture 124"/>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pic>
            <p:nvPicPr>
              <p:cNvPr id="8431" name="Picture 125"/>
              <p:cNvPicPr>
                <a:picLocks noChangeAspect="1" noChangeArrowheads="1"/>
              </p:cNvPicPr>
              <p:nvPr/>
            </p:nvPicPr>
            <p:blipFill>
              <a:blip r:embed="rId14"/>
              <a:srcRect/>
              <a:stretch>
                <a:fillRect/>
              </a:stretch>
            </p:blipFill>
            <p:spPr bwMode="auto">
              <a:xfrm>
                <a:off x="2492" y="1789"/>
                <a:ext cx="16" cy="17"/>
              </a:xfrm>
              <a:prstGeom prst="rect">
                <a:avLst/>
              </a:prstGeom>
              <a:noFill/>
              <a:ln w="9525">
                <a:noFill/>
                <a:miter lim="800000"/>
                <a:headEnd/>
                <a:tailEnd/>
              </a:ln>
            </p:spPr>
          </p:pic>
          <p:pic>
            <p:nvPicPr>
              <p:cNvPr id="8432" name="Picture 126"/>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sp>
            <p:nvSpPr>
              <p:cNvPr id="8433" name="Rectangle 127"/>
              <p:cNvSpPr>
                <a:spLocks noChangeArrowheads="1"/>
              </p:cNvSpPr>
              <p:nvPr/>
            </p:nvSpPr>
            <p:spPr bwMode="auto">
              <a:xfrm>
                <a:off x="2527" y="1789"/>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434" name="Picture 128"/>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pic>
            <p:nvPicPr>
              <p:cNvPr id="8435" name="Picture 129"/>
              <p:cNvPicPr>
                <a:picLocks noChangeAspect="1" noChangeArrowheads="1"/>
              </p:cNvPicPr>
              <p:nvPr/>
            </p:nvPicPr>
            <p:blipFill>
              <a:blip r:embed="rId15"/>
              <a:srcRect/>
              <a:stretch>
                <a:fillRect/>
              </a:stretch>
            </p:blipFill>
            <p:spPr bwMode="auto">
              <a:xfrm>
                <a:off x="2492" y="1799"/>
                <a:ext cx="16" cy="18"/>
              </a:xfrm>
              <a:prstGeom prst="rect">
                <a:avLst/>
              </a:prstGeom>
              <a:noFill/>
              <a:ln w="9525">
                <a:noFill/>
                <a:miter lim="800000"/>
                <a:headEnd/>
                <a:tailEnd/>
              </a:ln>
            </p:spPr>
          </p:pic>
          <p:pic>
            <p:nvPicPr>
              <p:cNvPr id="8436" name="Picture 130"/>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sp>
            <p:nvSpPr>
              <p:cNvPr id="8437" name="Rectangle 131"/>
              <p:cNvSpPr>
                <a:spLocks noChangeArrowheads="1"/>
              </p:cNvSpPr>
              <p:nvPr/>
            </p:nvSpPr>
            <p:spPr bwMode="auto">
              <a:xfrm>
                <a:off x="2537" y="1799"/>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fillDocument( )</a:t>
                </a:r>
                <a:endParaRPr lang="en-AU" sz="2000">
                  <a:latin typeface="Arial Narrow" pitchFamily="-65" charset="0"/>
                </a:endParaRPr>
              </a:p>
            </p:txBody>
          </p:sp>
          <p:sp>
            <p:nvSpPr>
              <p:cNvPr id="8438" name="Line 132"/>
              <p:cNvSpPr>
                <a:spLocks noChangeShapeType="1"/>
              </p:cNvSpPr>
              <p:nvPr/>
            </p:nvSpPr>
            <p:spPr bwMode="auto">
              <a:xfrm flipH="1" flipV="1">
                <a:off x="2416" y="1726"/>
                <a:ext cx="36" cy="18"/>
              </a:xfrm>
              <a:prstGeom prst="line">
                <a:avLst/>
              </a:prstGeom>
              <a:noFill/>
              <a:ln w="0">
                <a:solidFill>
                  <a:srgbClr val="000000"/>
                </a:solidFill>
                <a:round/>
                <a:headEnd/>
                <a:tailEnd/>
              </a:ln>
            </p:spPr>
            <p:txBody>
              <a:bodyPr>
                <a:prstTxWarp prst="textNoShape">
                  <a:avLst/>
                </a:prstTxWarp>
              </a:bodyPr>
              <a:lstStyle/>
              <a:p>
                <a:endParaRPr lang="en-US"/>
              </a:p>
            </p:txBody>
          </p:sp>
          <p:grpSp>
            <p:nvGrpSpPr>
              <p:cNvPr id="7" name="Group 133"/>
              <p:cNvGrpSpPr>
                <a:grpSpLocks/>
              </p:cNvGrpSpPr>
              <p:nvPr/>
            </p:nvGrpSpPr>
            <p:grpSpPr bwMode="auto">
              <a:xfrm>
                <a:off x="2400" y="1717"/>
                <a:ext cx="89" cy="45"/>
                <a:chOff x="2416" y="1725"/>
                <a:chExt cx="73" cy="37"/>
              </a:xfrm>
            </p:grpSpPr>
            <p:sp>
              <p:nvSpPr>
                <p:cNvPr id="8505" name="Freeform 134"/>
                <p:cNvSpPr>
                  <a:spLocks/>
                </p:cNvSpPr>
                <p:nvPr/>
              </p:nvSpPr>
              <p:spPr bwMode="auto">
                <a:xfrm>
                  <a:off x="2416" y="1725"/>
                  <a:ext cx="16"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4"/>
                      </a:moveTo>
                      <a:lnTo>
                        <a:pt x="39" y="0"/>
                      </a:lnTo>
                      <a:lnTo>
                        <a:pt x="63" y="28"/>
                      </a:lnTo>
                      <a:lnTo>
                        <a:pt x="24" y="31"/>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506" name="Line 135"/>
                <p:cNvSpPr>
                  <a:spLocks noChangeShapeType="1"/>
                </p:cNvSpPr>
                <p:nvPr/>
              </p:nvSpPr>
              <p:spPr bwMode="auto">
                <a:xfrm>
                  <a:off x="2452" y="1744"/>
                  <a:ext cx="37" cy="18"/>
                </a:xfrm>
                <a:prstGeom prst="line">
                  <a:avLst/>
                </a:prstGeom>
                <a:noFill/>
                <a:ln w="0">
                  <a:solidFill>
                    <a:srgbClr val="000000"/>
                  </a:solidFill>
                  <a:round/>
                  <a:headEnd/>
                  <a:tailEnd/>
                </a:ln>
              </p:spPr>
              <p:txBody>
                <a:bodyPr>
                  <a:prstTxWarp prst="textNoShape">
                    <a:avLst/>
                  </a:prstTxWarp>
                </a:bodyPr>
                <a:lstStyle/>
                <a:p>
                  <a:endParaRPr lang="en-US"/>
                </a:p>
              </p:txBody>
            </p:sp>
          </p:grpSp>
          <p:sp>
            <p:nvSpPr>
              <p:cNvPr id="8440" name="Line 136"/>
              <p:cNvSpPr>
                <a:spLocks noChangeShapeType="1"/>
              </p:cNvSpPr>
              <p:nvPr/>
            </p:nvSpPr>
            <p:spPr bwMode="auto">
              <a:xfrm flipH="1" flipV="1">
                <a:off x="2480" y="1752"/>
                <a:ext cx="9" cy="10"/>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1" name="Line 137"/>
              <p:cNvSpPr>
                <a:spLocks noChangeShapeType="1"/>
              </p:cNvSpPr>
              <p:nvPr/>
            </p:nvSpPr>
            <p:spPr bwMode="auto">
              <a:xfrm flipH="1">
                <a:off x="2477" y="1762"/>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2" name="Rectangle 138"/>
              <p:cNvSpPr>
                <a:spLocks noChangeArrowheads="1"/>
              </p:cNvSpPr>
              <p:nvPr/>
            </p:nvSpPr>
            <p:spPr bwMode="auto">
              <a:xfrm>
                <a:off x="2355" y="1786"/>
                <a:ext cx="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fList</a:t>
                </a:r>
                <a:endParaRPr lang="en-AU" sz="2000">
                  <a:latin typeface="Arial Narrow" pitchFamily="-65" charset="0"/>
                </a:endParaRPr>
              </a:p>
            </p:txBody>
          </p:sp>
          <p:sp>
            <p:nvSpPr>
              <p:cNvPr id="8443" name="Rectangle 139"/>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44" name="Rectangle 140"/>
              <p:cNvSpPr>
                <a:spLocks noChangeArrowheads="1"/>
              </p:cNvSpPr>
              <p:nvPr/>
            </p:nvSpPr>
            <p:spPr bwMode="auto">
              <a:xfrm>
                <a:off x="2243" y="1766"/>
                <a:ext cx="94" cy="94"/>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45" name="Rectangle 141"/>
              <p:cNvSpPr>
                <a:spLocks noChangeArrowheads="1"/>
              </p:cNvSpPr>
              <p:nvPr/>
            </p:nvSpPr>
            <p:spPr bwMode="auto">
              <a:xfrm>
                <a:off x="2282" y="1771"/>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FileList</a:t>
                </a:r>
                <a:endParaRPr lang="en-AU" sz="2000">
                  <a:latin typeface="Arial Narrow" pitchFamily="-65" charset="0"/>
                </a:endParaRPr>
              </a:p>
            </p:txBody>
          </p:sp>
          <p:pic>
            <p:nvPicPr>
              <p:cNvPr id="8446" name="Picture 142"/>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pic>
            <p:nvPicPr>
              <p:cNvPr id="8447" name="Picture 143"/>
              <p:cNvPicPr>
                <a:picLocks noChangeAspect="1" noChangeArrowheads="1"/>
              </p:cNvPicPr>
              <p:nvPr/>
            </p:nvPicPr>
            <p:blipFill>
              <a:blip r:embed="rId4"/>
              <a:srcRect/>
              <a:stretch>
                <a:fillRect/>
              </a:stretch>
            </p:blipFill>
            <p:spPr bwMode="auto">
              <a:xfrm>
                <a:off x="2246" y="1806"/>
                <a:ext cx="16" cy="17"/>
              </a:xfrm>
              <a:prstGeom prst="rect">
                <a:avLst/>
              </a:prstGeom>
              <a:noFill/>
              <a:ln w="9525">
                <a:noFill/>
                <a:miter lim="800000"/>
                <a:headEnd/>
                <a:tailEnd/>
              </a:ln>
            </p:spPr>
          </p:pic>
          <p:pic>
            <p:nvPicPr>
              <p:cNvPr id="8448" name="Picture 144"/>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sp>
            <p:nvSpPr>
              <p:cNvPr id="8449" name="Rectangle 145"/>
              <p:cNvSpPr>
                <a:spLocks noChangeArrowheads="1"/>
              </p:cNvSpPr>
              <p:nvPr/>
            </p:nvSpPr>
            <p:spPr bwMode="auto">
              <a:xfrm>
                <a:off x="2276" y="180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450" name="Picture 146"/>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pic>
            <p:nvPicPr>
              <p:cNvPr id="8451" name="Picture 147"/>
              <p:cNvPicPr>
                <a:picLocks noChangeAspect="1" noChangeArrowheads="1"/>
              </p:cNvPicPr>
              <p:nvPr/>
            </p:nvPicPr>
            <p:blipFill>
              <a:blip r:embed="rId4"/>
              <a:srcRect/>
              <a:stretch>
                <a:fillRect/>
              </a:stretch>
            </p:blipFill>
            <p:spPr bwMode="auto">
              <a:xfrm>
                <a:off x="2246" y="1816"/>
                <a:ext cx="16" cy="18"/>
              </a:xfrm>
              <a:prstGeom prst="rect">
                <a:avLst/>
              </a:prstGeom>
              <a:noFill/>
              <a:ln w="9525">
                <a:noFill/>
                <a:miter lim="800000"/>
                <a:headEnd/>
                <a:tailEnd/>
              </a:ln>
            </p:spPr>
          </p:pic>
          <p:pic>
            <p:nvPicPr>
              <p:cNvPr id="8452" name="Picture 148"/>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sp>
            <p:nvSpPr>
              <p:cNvPr id="8453" name="Rectangle 149"/>
              <p:cNvSpPr>
                <a:spLocks noChangeArrowheads="1"/>
              </p:cNvSpPr>
              <p:nvPr/>
            </p:nvSpPr>
            <p:spPr bwMode="auto">
              <a:xfrm>
                <a:off x="2280" y="1816"/>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454" name="Line 150"/>
              <p:cNvSpPr>
                <a:spLocks noChangeShapeType="1"/>
              </p:cNvSpPr>
              <p:nvPr/>
            </p:nvSpPr>
            <p:spPr bwMode="auto">
              <a:xfrm flipV="1">
                <a:off x="2413" y="1794"/>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5" name="Freeform 151"/>
              <p:cNvSpPr>
                <a:spLocks/>
              </p:cNvSpPr>
              <p:nvPr/>
            </p:nvSpPr>
            <p:spPr bwMode="auto">
              <a:xfrm>
                <a:off x="2472" y="1789"/>
                <a:ext cx="17" cy="11"/>
              </a:xfrm>
              <a:custGeom>
                <a:avLst/>
                <a:gdLst>
                  <a:gd name="T0" fmla="*/ 0 w 68"/>
                  <a:gd name="T1" fmla="*/ 0 h 34"/>
                  <a:gd name="T2" fmla="*/ 0 w 68"/>
                  <a:gd name="T3" fmla="*/ 0 h 34"/>
                  <a:gd name="T4" fmla="*/ 0 w 68"/>
                  <a:gd name="T5" fmla="*/ 0 h 34"/>
                  <a:gd name="T6" fmla="*/ 0 w 68"/>
                  <a:gd name="T7" fmla="*/ 0 h 34"/>
                  <a:gd name="T8" fmla="*/ 0 w 68"/>
                  <a:gd name="T9" fmla="*/ 0 h 34"/>
                  <a:gd name="T10" fmla="*/ 0 60000 65536"/>
                  <a:gd name="T11" fmla="*/ 0 60000 65536"/>
                  <a:gd name="T12" fmla="*/ 0 60000 65536"/>
                  <a:gd name="T13" fmla="*/ 0 60000 65536"/>
                  <a:gd name="T14" fmla="*/ 0 60000 65536"/>
                  <a:gd name="T15" fmla="*/ 0 w 68"/>
                  <a:gd name="T16" fmla="*/ 0 h 34"/>
                  <a:gd name="T17" fmla="*/ 68 w 68"/>
                  <a:gd name="T18" fmla="*/ 34 h 34"/>
                </a:gdLst>
                <a:ahLst/>
                <a:cxnLst>
                  <a:cxn ang="T10">
                    <a:pos x="T0" y="T1"/>
                  </a:cxn>
                  <a:cxn ang="T11">
                    <a:pos x="T2" y="T3"/>
                  </a:cxn>
                  <a:cxn ang="T12">
                    <a:pos x="T4" y="T5"/>
                  </a:cxn>
                  <a:cxn ang="T13">
                    <a:pos x="T6" y="T7"/>
                  </a:cxn>
                  <a:cxn ang="T14">
                    <a:pos x="T8" y="T9"/>
                  </a:cxn>
                </a:cxnLst>
                <a:rect l="T15" t="T16" r="T17" b="T18"/>
                <a:pathLst>
                  <a:path w="68" h="34">
                    <a:moveTo>
                      <a:pt x="68" y="15"/>
                    </a:moveTo>
                    <a:lnTo>
                      <a:pt x="35" y="34"/>
                    </a:lnTo>
                    <a:lnTo>
                      <a:pt x="0" y="19"/>
                    </a:lnTo>
                    <a:lnTo>
                      <a:pt x="33" y="0"/>
                    </a:lnTo>
                    <a:lnTo>
                      <a:pt x="68" y="15"/>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56" name="Line 152"/>
              <p:cNvSpPr>
                <a:spLocks noChangeShapeType="1"/>
              </p:cNvSpPr>
              <p:nvPr/>
            </p:nvSpPr>
            <p:spPr bwMode="auto">
              <a:xfrm flipH="1">
                <a:off x="2337" y="1801"/>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7" name="Rectangle 153"/>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58" name="Line 154"/>
              <p:cNvSpPr>
                <a:spLocks noChangeShapeType="1"/>
              </p:cNvSpPr>
              <p:nvPr/>
            </p:nvSpPr>
            <p:spPr bwMode="auto">
              <a:xfrm>
                <a:off x="2337" y="1808"/>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59" name="Line 155"/>
              <p:cNvSpPr>
                <a:spLocks noChangeShapeType="1"/>
              </p:cNvSpPr>
              <p:nvPr/>
            </p:nvSpPr>
            <p:spPr bwMode="auto">
              <a:xfrm flipV="1">
                <a:off x="2337" y="1802"/>
                <a:ext cx="11" cy="6"/>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60" name="Rectangle 156"/>
              <p:cNvSpPr>
                <a:spLocks noChangeArrowheads="1"/>
              </p:cNvSpPr>
              <p:nvPr/>
            </p:nvSpPr>
            <p:spPr bwMode="auto">
              <a:xfrm>
                <a:off x="2244" y="1925"/>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61" name="Rectangle 157"/>
              <p:cNvSpPr>
                <a:spLocks noChangeArrowheads="1"/>
              </p:cNvSpPr>
              <p:nvPr/>
            </p:nvSpPr>
            <p:spPr bwMode="auto">
              <a:xfrm>
                <a:off x="2294" y="1930"/>
                <a:ext cx="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a:t>
                </a:r>
                <a:endParaRPr lang="en-AU" sz="2000">
                  <a:latin typeface="Arial Narrow" pitchFamily="-65" charset="0"/>
                </a:endParaRPr>
              </a:p>
            </p:txBody>
          </p:sp>
          <p:pic>
            <p:nvPicPr>
              <p:cNvPr id="8462" name="Picture 158"/>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pic>
            <p:nvPicPr>
              <p:cNvPr id="8463" name="Picture 159"/>
              <p:cNvPicPr>
                <a:picLocks noChangeAspect="1" noChangeArrowheads="1"/>
              </p:cNvPicPr>
              <p:nvPr/>
            </p:nvPicPr>
            <p:blipFill>
              <a:blip r:embed="rId4"/>
              <a:srcRect/>
              <a:stretch>
                <a:fillRect/>
              </a:stretch>
            </p:blipFill>
            <p:spPr bwMode="auto">
              <a:xfrm>
                <a:off x="2247" y="1965"/>
                <a:ext cx="16" cy="18"/>
              </a:xfrm>
              <a:prstGeom prst="rect">
                <a:avLst/>
              </a:prstGeom>
              <a:noFill/>
              <a:ln w="9525">
                <a:noFill/>
                <a:miter lim="800000"/>
                <a:headEnd/>
                <a:tailEnd/>
              </a:ln>
            </p:spPr>
          </p:pic>
          <p:pic>
            <p:nvPicPr>
              <p:cNvPr id="8464" name="Picture 160"/>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sp>
            <p:nvSpPr>
              <p:cNvPr id="8465" name="Rectangle 161"/>
              <p:cNvSpPr>
                <a:spLocks noChangeArrowheads="1"/>
              </p:cNvSpPr>
              <p:nvPr/>
            </p:nvSpPr>
            <p:spPr bwMode="auto">
              <a:xfrm>
                <a:off x="2278" y="1965"/>
                <a:ext cx="1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sp>
            <p:nvSpPr>
              <p:cNvPr id="8466" name="Line 162"/>
              <p:cNvSpPr>
                <a:spLocks noChangeShapeType="1"/>
              </p:cNvSpPr>
              <p:nvPr/>
            </p:nvSpPr>
            <p:spPr bwMode="auto">
              <a:xfrm flipH="1" flipV="1">
                <a:off x="2336" y="1980"/>
                <a:ext cx="74" cy="26"/>
              </a:xfrm>
              <a:prstGeom prst="line">
                <a:avLst/>
              </a:prstGeom>
              <a:noFill/>
              <a:ln w="0">
                <a:solidFill>
                  <a:srgbClr val="000000"/>
                </a:solidFill>
                <a:round/>
                <a:headEnd/>
                <a:tailEnd/>
              </a:ln>
            </p:spPr>
            <p:txBody>
              <a:bodyPr>
                <a:prstTxWarp prst="textNoShape">
                  <a:avLst/>
                </a:prstTxWarp>
              </a:bodyPr>
              <a:lstStyle/>
              <a:p>
                <a:endParaRPr lang="en-US"/>
              </a:p>
            </p:txBody>
          </p:sp>
          <p:sp>
            <p:nvSpPr>
              <p:cNvPr id="8467" name="Freeform 163"/>
              <p:cNvSpPr>
                <a:spLocks/>
              </p:cNvSpPr>
              <p:nvPr/>
            </p:nvSpPr>
            <p:spPr bwMode="auto">
              <a:xfrm>
                <a:off x="2336" y="1978"/>
                <a:ext cx="20" cy="16"/>
              </a:xfrm>
              <a:custGeom>
                <a:avLst/>
                <a:gdLst>
                  <a:gd name="T0" fmla="*/ 0 w 80"/>
                  <a:gd name="T1" fmla="*/ 0 h 47"/>
                  <a:gd name="T2" fmla="*/ 0 w 80"/>
                  <a:gd name="T3" fmla="*/ 0 h 47"/>
                  <a:gd name="T4" fmla="*/ 0 w 80"/>
                  <a:gd name="T5" fmla="*/ 0 h 47"/>
                  <a:gd name="T6" fmla="*/ 0 w 80"/>
                  <a:gd name="T7" fmla="*/ 0 h 47"/>
                  <a:gd name="T8" fmla="*/ 0 60000 65536"/>
                  <a:gd name="T9" fmla="*/ 0 60000 65536"/>
                  <a:gd name="T10" fmla="*/ 0 60000 65536"/>
                  <a:gd name="T11" fmla="*/ 0 60000 65536"/>
                  <a:gd name="T12" fmla="*/ 0 w 80"/>
                  <a:gd name="T13" fmla="*/ 0 h 47"/>
                  <a:gd name="T14" fmla="*/ 80 w 80"/>
                  <a:gd name="T15" fmla="*/ 47 h 47"/>
                </a:gdLst>
                <a:ahLst/>
                <a:cxnLst>
                  <a:cxn ang="T8">
                    <a:pos x="T0" y="T1"/>
                  </a:cxn>
                  <a:cxn ang="T9">
                    <a:pos x="T2" y="T3"/>
                  </a:cxn>
                  <a:cxn ang="T10">
                    <a:pos x="T4" y="T5"/>
                  </a:cxn>
                  <a:cxn ang="T11">
                    <a:pos x="T6" y="T7"/>
                  </a:cxn>
                </a:cxnLst>
                <a:rect l="T12" t="T13" r="T14" b="T15"/>
                <a:pathLst>
                  <a:path w="80" h="47">
                    <a:moveTo>
                      <a:pt x="0" y="4"/>
                    </a:moveTo>
                    <a:lnTo>
                      <a:pt x="80" y="0"/>
                    </a:lnTo>
                    <a:lnTo>
                      <a:pt x="65" y="47"/>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68" name="Line 164"/>
              <p:cNvSpPr>
                <a:spLocks noChangeShapeType="1"/>
              </p:cNvSpPr>
              <p:nvPr/>
            </p:nvSpPr>
            <p:spPr bwMode="auto">
              <a:xfrm flipV="1">
                <a:off x="2290" y="1860"/>
                <a:ext cx="1" cy="32"/>
              </a:xfrm>
              <a:prstGeom prst="line">
                <a:avLst/>
              </a:prstGeom>
              <a:noFill/>
              <a:ln w="0">
                <a:solidFill>
                  <a:srgbClr val="000000"/>
                </a:solidFill>
                <a:round/>
                <a:headEnd/>
                <a:tailEnd/>
              </a:ln>
            </p:spPr>
            <p:txBody>
              <a:bodyPr>
                <a:prstTxWarp prst="textNoShape">
                  <a:avLst/>
                </a:prstTxWarp>
              </a:bodyPr>
              <a:lstStyle/>
              <a:p>
                <a:endParaRPr lang="en-US"/>
              </a:p>
            </p:txBody>
          </p:sp>
          <p:sp>
            <p:nvSpPr>
              <p:cNvPr id="8469" name="Freeform 165"/>
              <p:cNvSpPr>
                <a:spLocks/>
              </p:cNvSpPr>
              <p:nvPr/>
            </p:nvSpPr>
            <p:spPr bwMode="auto">
              <a:xfrm>
                <a:off x="2285" y="1860"/>
                <a:ext cx="10"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18" y="0"/>
                    </a:moveTo>
                    <a:lnTo>
                      <a:pt x="37" y="31"/>
                    </a:lnTo>
                    <a:lnTo>
                      <a:pt x="18" y="61"/>
                    </a:lnTo>
                    <a:lnTo>
                      <a:pt x="0" y="31"/>
                    </a:lnTo>
                    <a:lnTo>
                      <a:pt x="18" y="0"/>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70" name="Line 166"/>
              <p:cNvSpPr>
                <a:spLocks noChangeShapeType="1"/>
              </p:cNvSpPr>
              <p:nvPr/>
            </p:nvSpPr>
            <p:spPr bwMode="auto">
              <a:xfrm>
                <a:off x="2290" y="1892"/>
                <a:ext cx="1" cy="33"/>
              </a:xfrm>
              <a:prstGeom prst="line">
                <a:avLst/>
              </a:prstGeom>
              <a:noFill/>
              <a:ln w="0">
                <a:solidFill>
                  <a:srgbClr val="000000"/>
                </a:solidFill>
                <a:round/>
                <a:headEnd/>
                <a:tailEnd/>
              </a:ln>
            </p:spPr>
            <p:txBody>
              <a:bodyPr>
                <a:prstTxWarp prst="textNoShape">
                  <a:avLst/>
                </a:prstTxWarp>
              </a:bodyPr>
              <a:lstStyle/>
              <a:p>
                <a:endParaRPr lang="en-US"/>
              </a:p>
            </p:txBody>
          </p:sp>
          <p:sp>
            <p:nvSpPr>
              <p:cNvPr id="8471" name="Line 167"/>
              <p:cNvSpPr>
                <a:spLocks noChangeShapeType="1"/>
              </p:cNvSpPr>
              <p:nvPr/>
            </p:nvSpPr>
            <p:spPr bwMode="auto">
              <a:xfrm flipV="1">
                <a:off x="2290"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2" name="Line 168"/>
              <p:cNvSpPr>
                <a:spLocks noChangeShapeType="1"/>
              </p:cNvSpPr>
              <p:nvPr/>
            </p:nvSpPr>
            <p:spPr bwMode="auto">
              <a:xfrm flipH="1" flipV="1">
                <a:off x="2285"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3" name="Line 169"/>
              <p:cNvSpPr>
                <a:spLocks noChangeShapeType="1"/>
              </p:cNvSpPr>
              <p:nvPr/>
            </p:nvSpPr>
            <p:spPr bwMode="auto">
              <a:xfrm>
                <a:off x="2186" y="1744"/>
                <a:ext cx="57" cy="3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4" name="Line 170"/>
              <p:cNvSpPr>
                <a:spLocks noChangeShapeType="1"/>
              </p:cNvSpPr>
              <p:nvPr/>
            </p:nvSpPr>
            <p:spPr bwMode="auto">
              <a:xfrm flipH="1" flipV="1">
                <a:off x="2235" y="1769"/>
                <a:ext cx="8" cy="1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5" name="Line 171"/>
              <p:cNvSpPr>
                <a:spLocks noChangeShapeType="1"/>
              </p:cNvSpPr>
              <p:nvPr/>
            </p:nvSpPr>
            <p:spPr bwMode="auto">
              <a:xfrm flipH="1" flipV="1">
                <a:off x="2231" y="1779"/>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6" name="Line 172"/>
              <p:cNvSpPr>
                <a:spLocks noChangeShapeType="1"/>
              </p:cNvSpPr>
              <p:nvPr/>
            </p:nvSpPr>
            <p:spPr bwMode="auto">
              <a:xfrm flipV="1">
                <a:off x="2186" y="1701"/>
                <a:ext cx="118" cy="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7" name="Line 173"/>
              <p:cNvSpPr>
                <a:spLocks noChangeShapeType="1"/>
              </p:cNvSpPr>
              <p:nvPr/>
            </p:nvSpPr>
            <p:spPr bwMode="auto">
              <a:xfrm flipH="1">
                <a:off x="2293" y="1701"/>
                <a:ext cx="11" cy="7"/>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8" name="Line 174"/>
              <p:cNvSpPr>
                <a:spLocks noChangeShapeType="1"/>
              </p:cNvSpPr>
              <p:nvPr/>
            </p:nvSpPr>
            <p:spPr bwMode="auto">
              <a:xfrm flipH="1" flipV="1">
                <a:off x="2292" y="1696"/>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9" name="Freeform 175"/>
              <p:cNvSpPr>
                <a:spLocks/>
              </p:cNvSpPr>
              <p:nvPr/>
            </p:nvSpPr>
            <p:spPr bwMode="auto">
              <a:xfrm>
                <a:off x="2643" y="1744"/>
                <a:ext cx="104" cy="63"/>
              </a:xfrm>
              <a:custGeom>
                <a:avLst/>
                <a:gdLst>
                  <a:gd name="T0" fmla="*/ 0 w 332"/>
                  <a:gd name="T1" fmla="*/ 0 h 168"/>
                  <a:gd name="T2" fmla="*/ 1 w 332"/>
                  <a:gd name="T3" fmla="*/ 0 h 168"/>
                  <a:gd name="T4" fmla="*/ 1 w 332"/>
                  <a:gd name="T5" fmla="*/ 0 h 168"/>
                  <a:gd name="T6" fmla="*/ 1 w 332"/>
                  <a:gd name="T7" fmla="*/ 1 h 168"/>
                  <a:gd name="T8" fmla="*/ 0 w 332"/>
                  <a:gd name="T9" fmla="*/ 1 h 168"/>
                  <a:gd name="T10" fmla="*/ 0 w 332"/>
                  <a:gd name="T11" fmla="*/ 0 h 168"/>
                  <a:gd name="T12" fmla="*/ 0 60000 65536"/>
                  <a:gd name="T13" fmla="*/ 0 60000 65536"/>
                  <a:gd name="T14" fmla="*/ 0 60000 65536"/>
                  <a:gd name="T15" fmla="*/ 0 60000 65536"/>
                  <a:gd name="T16" fmla="*/ 0 60000 65536"/>
                  <a:gd name="T17" fmla="*/ 0 60000 65536"/>
                  <a:gd name="T18" fmla="*/ 0 w 332"/>
                  <a:gd name="T19" fmla="*/ 0 h 168"/>
                  <a:gd name="T20" fmla="*/ 332 w 33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32" h="168">
                    <a:moveTo>
                      <a:pt x="0" y="0"/>
                    </a:moveTo>
                    <a:lnTo>
                      <a:pt x="296" y="0"/>
                    </a:lnTo>
                    <a:lnTo>
                      <a:pt x="332" y="36"/>
                    </a:lnTo>
                    <a:lnTo>
                      <a:pt x="332" y="168"/>
                    </a:lnTo>
                    <a:lnTo>
                      <a:pt x="0" y="16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480" name="Freeform 176"/>
              <p:cNvSpPr>
                <a:spLocks/>
              </p:cNvSpPr>
              <p:nvPr/>
            </p:nvSpPr>
            <p:spPr bwMode="auto">
              <a:xfrm>
                <a:off x="2736" y="1744"/>
                <a:ext cx="11" cy="13"/>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481" name="Rectangle 177"/>
              <p:cNvSpPr>
                <a:spLocks noChangeArrowheads="1"/>
              </p:cNvSpPr>
              <p:nvPr/>
            </p:nvSpPr>
            <p:spPr bwMode="auto">
              <a:xfrm>
                <a:off x="2673" y="1746"/>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fill the </a:t>
                </a:r>
                <a:endParaRPr lang="en-AU" sz="2000">
                  <a:latin typeface="Arial Narrow" pitchFamily="-65" charset="0"/>
                </a:endParaRPr>
              </a:p>
            </p:txBody>
          </p:sp>
          <p:sp>
            <p:nvSpPr>
              <p:cNvPr id="8482" name="Rectangle 178"/>
              <p:cNvSpPr>
                <a:spLocks noChangeArrowheads="1"/>
              </p:cNvSpPr>
              <p:nvPr/>
            </p:nvSpPr>
            <p:spPr bwMode="auto">
              <a:xfrm>
                <a:off x="2661" y="175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code..</a:t>
                </a:r>
                <a:endParaRPr lang="en-AU" sz="2000">
                  <a:latin typeface="Arial Narrow" pitchFamily="-65" charset="0"/>
                </a:endParaRPr>
              </a:p>
            </p:txBody>
          </p:sp>
          <p:sp>
            <p:nvSpPr>
              <p:cNvPr id="8483" name="Line 179"/>
              <p:cNvSpPr>
                <a:spLocks noChangeShapeType="1"/>
              </p:cNvSpPr>
              <p:nvPr/>
            </p:nvSpPr>
            <p:spPr bwMode="auto">
              <a:xfrm flipH="1">
                <a:off x="2592" y="1780"/>
                <a:ext cx="51" cy="5"/>
              </a:xfrm>
              <a:prstGeom prst="line">
                <a:avLst/>
              </a:prstGeom>
              <a:noFill/>
              <a:ln w="0" cap="rnd">
                <a:solidFill>
                  <a:srgbClr val="000000"/>
                </a:solidFill>
                <a:prstDash val="sysDot"/>
                <a:round/>
                <a:headEnd/>
                <a:tailEnd/>
              </a:ln>
            </p:spPr>
            <p:txBody>
              <a:bodyPr>
                <a:prstTxWarp prst="textNoShape">
                  <a:avLst/>
                </a:prstTxWarp>
              </a:bodyPr>
              <a:lstStyle/>
              <a:p>
                <a:endParaRPr lang="en-US"/>
              </a:p>
            </p:txBody>
          </p:sp>
          <p:sp>
            <p:nvSpPr>
              <p:cNvPr id="8484" name="Line 180"/>
              <p:cNvSpPr>
                <a:spLocks noChangeShapeType="1"/>
              </p:cNvSpPr>
              <p:nvPr/>
            </p:nvSpPr>
            <p:spPr bwMode="invGray">
              <a:xfrm>
                <a:off x="2079" y="1995"/>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85" name="Line 181"/>
              <p:cNvSpPr>
                <a:spLocks noChangeShapeType="1"/>
              </p:cNvSpPr>
              <p:nvPr/>
            </p:nvSpPr>
            <p:spPr bwMode="invGray">
              <a:xfrm>
                <a:off x="2078" y="1974"/>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nvGrpSpPr>
              <p:cNvPr id="8" name="Group 182"/>
              <p:cNvGrpSpPr>
                <a:grpSpLocks/>
              </p:cNvGrpSpPr>
              <p:nvPr/>
            </p:nvGrpSpPr>
            <p:grpSpPr bwMode="auto">
              <a:xfrm>
                <a:off x="2245" y="1951"/>
                <a:ext cx="91" cy="9"/>
                <a:chOff x="2245" y="1951"/>
                <a:chExt cx="91" cy="9"/>
              </a:xfrm>
            </p:grpSpPr>
            <p:sp>
              <p:nvSpPr>
                <p:cNvPr id="8503" name="Line 18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4" name="Line 18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87" name="Rectangle 185"/>
              <p:cNvSpPr>
                <a:spLocks noChangeArrowheads="1"/>
              </p:cNvSpPr>
              <p:nvPr/>
            </p:nvSpPr>
            <p:spPr bwMode="auto">
              <a:xfrm>
                <a:off x="2412" y="1957"/>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9" name="Group 186"/>
              <p:cNvGrpSpPr>
                <a:grpSpLocks/>
              </p:cNvGrpSpPr>
              <p:nvPr/>
            </p:nvGrpSpPr>
            <p:grpSpPr bwMode="auto">
              <a:xfrm>
                <a:off x="2413" y="1983"/>
                <a:ext cx="91" cy="9"/>
                <a:chOff x="2245" y="1951"/>
                <a:chExt cx="91" cy="9"/>
              </a:xfrm>
            </p:grpSpPr>
            <p:sp>
              <p:nvSpPr>
                <p:cNvPr id="8501" name="Line 18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2" name="Line 18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0" name="Group 189"/>
              <p:cNvGrpSpPr>
                <a:grpSpLocks/>
              </p:cNvGrpSpPr>
              <p:nvPr/>
            </p:nvGrpSpPr>
            <p:grpSpPr bwMode="auto">
              <a:xfrm>
                <a:off x="2243" y="1786"/>
                <a:ext cx="91" cy="9"/>
                <a:chOff x="2245" y="1951"/>
                <a:chExt cx="91" cy="9"/>
              </a:xfrm>
            </p:grpSpPr>
            <p:sp>
              <p:nvSpPr>
                <p:cNvPr id="8499" name="Line 190"/>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0" name="Line 191"/>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1" name="Group 192"/>
              <p:cNvGrpSpPr>
                <a:grpSpLocks/>
              </p:cNvGrpSpPr>
              <p:nvPr/>
            </p:nvGrpSpPr>
            <p:grpSpPr bwMode="auto">
              <a:xfrm>
                <a:off x="2089" y="1691"/>
                <a:ext cx="91" cy="9"/>
                <a:chOff x="2245" y="1951"/>
                <a:chExt cx="91" cy="9"/>
              </a:xfrm>
            </p:grpSpPr>
            <p:sp>
              <p:nvSpPr>
                <p:cNvPr id="8497" name="Line 19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8" name="Line 19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1" name="Rectangle 195"/>
              <p:cNvSpPr>
                <a:spLocks noChangeArrowheads="1"/>
              </p:cNvSpPr>
              <p:nvPr/>
            </p:nvSpPr>
            <p:spPr bwMode="auto">
              <a:xfrm>
                <a:off x="2308" y="1651"/>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12" name="Group 196"/>
              <p:cNvGrpSpPr>
                <a:grpSpLocks/>
              </p:cNvGrpSpPr>
              <p:nvPr/>
            </p:nvGrpSpPr>
            <p:grpSpPr bwMode="auto">
              <a:xfrm>
                <a:off x="2309" y="1678"/>
                <a:ext cx="91" cy="9"/>
                <a:chOff x="2245" y="1951"/>
                <a:chExt cx="91" cy="9"/>
              </a:xfrm>
            </p:grpSpPr>
            <p:sp>
              <p:nvSpPr>
                <p:cNvPr id="8495" name="Line 19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6" name="Line 19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3" name="Line 199"/>
              <p:cNvSpPr>
                <a:spLocks noChangeShapeType="1"/>
              </p:cNvSpPr>
              <p:nvPr/>
            </p:nvSpPr>
            <p:spPr bwMode="invGray">
              <a:xfrm>
                <a:off x="2493" y="1735"/>
                <a:ext cx="10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4" name="Line 200"/>
              <p:cNvSpPr>
                <a:spLocks noChangeShapeType="1"/>
              </p:cNvSpPr>
              <p:nvPr/>
            </p:nvSpPr>
            <p:spPr bwMode="invGray">
              <a:xfrm>
                <a:off x="2492" y="1691"/>
                <a:ext cx="99"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202" name="Rectangle 201"/>
            <p:cNvSpPr>
              <a:spLocks noChangeArrowheads="1"/>
            </p:cNvSpPr>
            <p:nvPr/>
          </p:nvSpPr>
          <p:spPr bwMode="auto">
            <a:xfrm>
              <a:off x="1492" y="3730"/>
              <a:ext cx="865"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Sequence Diagram</a:t>
              </a:r>
              <a:endParaRPr lang="en-AU" sz="1200">
                <a:latin typeface="Arial Narrow" pitchFamily="-65" charset="0"/>
              </a:endParaRPr>
            </a:p>
          </p:txBody>
        </p:sp>
        <p:grpSp>
          <p:nvGrpSpPr>
            <p:cNvPr id="13" name="Group 202"/>
            <p:cNvGrpSpPr>
              <a:grpSpLocks/>
            </p:cNvGrpSpPr>
            <p:nvPr/>
          </p:nvGrpSpPr>
          <p:grpSpPr bwMode="auto">
            <a:xfrm>
              <a:off x="1356" y="2795"/>
              <a:ext cx="1132" cy="874"/>
              <a:chOff x="1296" y="3162"/>
              <a:chExt cx="656" cy="387"/>
            </a:xfrm>
          </p:grpSpPr>
          <p:sp>
            <p:nvSpPr>
              <p:cNvPr id="8267" name="Oval 203"/>
              <p:cNvSpPr>
                <a:spLocks noChangeArrowheads="1"/>
              </p:cNvSpPr>
              <p:nvPr/>
            </p:nvSpPr>
            <p:spPr bwMode="auto">
              <a:xfrm>
                <a:off x="1461" y="3162"/>
                <a:ext cx="11" cy="10"/>
              </a:xfrm>
              <a:prstGeom prst="ellipse">
                <a:avLst/>
              </a:prstGeom>
              <a:noFill/>
              <a:ln w="0">
                <a:solidFill>
                  <a:srgbClr val="000000"/>
                </a:solidFill>
                <a:round/>
                <a:headEnd/>
                <a:tailEnd/>
              </a:ln>
            </p:spPr>
            <p:txBody>
              <a:bodyPr>
                <a:prstTxWarp prst="textNoShape">
                  <a:avLst/>
                </a:prstTxWarp>
              </a:bodyPr>
              <a:lstStyle/>
              <a:p>
                <a:endParaRPr lang="en-US"/>
              </a:p>
            </p:txBody>
          </p:sp>
          <p:sp>
            <p:nvSpPr>
              <p:cNvPr id="8268" name="Line 204"/>
              <p:cNvSpPr>
                <a:spLocks noChangeShapeType="1"/>
              </p:cNvSpPr>
              <p:nvPr/>
            </p:nvSpPr>
            <p:spPr bwMode="auto">
              <a:xfrm>
                <a:off x="1466" y="3172"/>
                <a:ext cx="1" cy="10"/>
              </a:xfrm>
              <a:prstGeom prst="line">
                <a:avLst/>
              </a:prstGeom>
              <a:noFill/>
              <a:ln w="0">
                <a:solidFill>
                  <a:srgbClr val="000000"/>
                </a:solidFill>
                <a:round/>
                <a:headEnd/>
                <a:tailEnd/>
              </a:ln>
            </p:spPr>
            <p:txBody>
              <a:bodyPr>
                <a:prstTxWarp prst="textNoShape">
                  <a:avLst/>
                </a:prstTxWarp>
              </a:bodyPr>
              <a:lstStyle/>
              <a:p>
                <a:endParaRPr lang="en-US"/>
              </a:p>
            </p:txBody>
          </p:sp>
          <p:sp>
            <p:nvSpPr>
              <p:cNvPr id="8269" name="Line 205"/>
              <p:cNvSpPr>
                <a:spLocks noChangeShapeType="1"/>
              </p:cNvSpPr>
              <p:nvPr/>
            </p:nvSpPr>
            <p:spPr bwMode="auto">
              <a:xfrm>
                <a:off x="1457" y="3175"/>
                <a:ext cx="18"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70" name="Freeform 206"/>
              <p:cNvSpPr>
                <a:spLocks/>
              </p:cNvSpPr>
              <p:nvPr/>
            </p:nvSpPr>
            <p:spPr bwMode="auto">
              <a:xfrm>
                <a:off x="1454" y="3182"/>
                <a:ext cx="24" cy="11"/>
              </a:xfrm>
              <a:custGeom>
                <a:avLst/>
                <a:gdLst>
                  <a:gd name="T0" fmla="*/ 0 w 108"/>
                  <a:gd name="T1" fmla="*/ 0 h 54"/>
                  <a:gd name="T2" fmla="*/ 0 w 108"/>
                  <a:gd name="T3" fmla="*/ 0 h 54"/>
                  <a:gd name="T4" fmla="*/ 0 w 108"/>
                  <a:gd name="T5" fmla="*/ 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0">
                <a:solidFill>
                  <a:srgbClr val="000000"/>
                </a:solidFill>
                <a:round/>
                <a:headEnd/>
                <a:tailEnd/>
              </a:ln>
            </p:spPr>
            <p:txBody>
              <a:bodyPr>
                <a:prstTxWarp prst="textNoShape">
                  <a:avLst/>
                </a:prstTxWarp>
              </a:bodyPr>
              <a:lstStyle/>
              <a:p>
                <a:endParaRPr lang="en-US"/>
              </a:p>
            </p:txBody>
          </p:sp>
          <p:sp>
            <p:nvSpPr>
              <p:cNvPr id="8271" name="Rectangle 207"/>
              <p:cNvSpPr>
                <a:spLocks noChangeArrowheads="1"/>
              </p:cNvSpPr>
              <p:nvPr/>
            </p:nvSpPr>
            <p:spPr bwMode="auto">
              <a:xfrm>
                <a:off x="1462" y="3194"/>
                <a:ext cx="18"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user</a:t>
                </a:r>
                <a:endParaRPr lang="en-AU" sz="2000">
                  <a:latin typeface="Arial Narrow" pitchFamily="-65" charset="0"/>
                </a:endParaRPr>
              </a:p>
            </p:txBody>
          </p:sp>
          <p:sp>
            <p:nvSpPr>
              <p:cNvPr id="8272" name="Line 208"/>
              <p:cNvSpPr>
                <a:spLocks noChangeShapeType="1"/>
              </p:cNvSpPr>
              <p:nvPr/>
            </p:nvSpPr>
            <p:spPr bwMode="auto">
              <a:xfrm>
                <a:off x="14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3" name="Rectangle 209"/>
              <p:cNvSpPr>
                <a:spLocks noChangeArrowheads="1"/>
              </p:cNvSpPr>
              <p:nvPr/>
            </p:nvSpPr>
            <p:spPr bwMode="auto">
              <a:xfrm>
                <a:off x="1543" y="3172"/>
                <a:ext cx="73"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4" name="Rectangle 210"/>
              <p:cNvSpPr>
                <a:spLocks noChangeArrowheads="1"/>
              </p:cNvSpPr>
              <p:nvPr/>
            </p:nvSpPr>
            <p:spPr bwMode="auto">
              <a:xfrm>
                <a:off x="1567"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mainWnd</a:t>
                </a:r>
                <a:endParaRPr lang="en-AU" sz="2000">
                  <a:latin typeface="Arial Narrow" pitchFamily="-65" charset="0"/>
                </a:endParaRPr>
              </a:p>
            </p:txBody>
          </p:sp>
          <p:sp>
            <p:nvSpPr>
              <p:cNvPr id="8275" name="Line 211"/>
              <p:cNvSpPr>
                <a:spLocks noChangeShapeType="1"/>
              </p:cNvSpPr>
              <p:nvPr/>
            </p:nvSpPr>
            <p:spPr bwMode="auto">
              <a:xfrm>
                <a:off x="1579"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6" name="Rectangle 212"/>
              <p:cNvSpPr>
                <a:spLocks noChangeArrowheads="1"/>
              </p:cNvSpPr>
              <p:nvPr/>
            </p:nvSpPr>
            <p:spPr bwMode="auto">
              <a:xfrm>
                <a:off x="1628"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7" name="Rectangle 213"/>
              <p:cNvSpPr>
                <a:spLocks noChangeArrowheads="1"/>
              </p:cNvSpPr>
              <p:nvPr/>
            </p:nvSpPr>
            <p:spPr bwMode="auto">
              <a:xfrm>
                <a:off x="1655" y="3174"/>
                <a:ext cx="34"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 : </a:t>
                </a:r>
                <a:endParaRPr lang="en-AU" sz="2000">
                  <a:latin typeface="Arial Narrow" pitchFamily="-65" charset="0"/>
                </a:endParaRPr>
              </a:p>
            </p:txBody>
          </p:sp>
          <p:sp>
            <p:nvSpPr>
              <p:cNvPr id="8278" name="Rectangle 214"/>
              <p:cNvSpPr>
                <a:spLocks noChangeArrowheads="1"/>
              </p:cNvSpPr>
              <p:nvPr/>
            </p:nvSpPr>
            <p:spPr bwMode="auto">
              <a:xfrm>
                <a:off x="1658" y="3190"/>
                <a:ext cx="3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a:t>
                </a:r>
                <a:endParaRPr lang="en-AU" sz="2000">
                  <a:latin typeface="Arial Narrow" pitchFamily="-65" charset="0"/>
                </a:endParaRPr>
              </a:p>
            </p:txBody>
          </p:sp>
          <p:sp>
            <p:nvSpPr>
              <p:cNvPr id="8279" name="Line 215"/>
              <p:cNvSpPr>
                <a:spLocks noChangeShapeType="1"/>
              </p:cNvSpPr>
              <p:nvPr/>
            </p:nvSpPr>
            <p:spPr bwMode="auto">
              <a:xfrm>
                <a:off x="1667"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0" name="Rectangle 216"/>
              <p:cNvSpPr>
                <a:spLocks noChangeArrowheads="1"/>
              </p:cNvSpPr>
              <p:nvPr/>
            </p:nvSpPr>
            <p:spPr bwMode="auto">
              <a:xfrm>
                <a:off x="1880" y="3172"/>
                <a:ext cx="72"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1" name="Rectangle 217"/>
              <p:cNvSpPr>
                <a:spLocks noChangeArrowheads="1"/>
              </p:cNvSpPr>
              <p:nvPr/>
            </p:nvSpPr>
            <p:spPr bwMode="auto">
              <a:xfrm>
                <a:off x="1903"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repository</a:t>
                </a:r>
                <a:endParaRPr lang="en-AU" sz="2000">
                  <a:latin typeface="Arial Narrow" pitchFamily="-65" charset="0"/>
                </a:endParaRPr>
              </a:p>
            </p:txBody>
          </p:sp>
          <p:sp>
            <p:nvSpPr>
              <p:cNvPr id="8282" name="Line 218"/>
              <p:cNvSpPr>
                <a:spLocks noChangeShapeType="1"/>
              </p:cNvSpPr>
              <p:nvPr/>
            </p:nvSpPr>
            <p:spPr bwMode="auto">
              <a:xfrm>
                <a:off x="191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3" name="Rectangle 219"/>
              <p:cNvSpPr>
                <a:spLocks noChangeArrowheads="1"/>
              </p:cNvSpPr>
              <p:nvPr/>
            </p:nvSpPr>
            <p:spPr bwMode="auto">
              <a:xfrm>
                <a:off x="1727"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4" name="Rectangle 220"/>
              <p:cNvSpPr>
                <a:spLocks noChangeArrowheads="1"/>
              </p:cNvSpPr>
              <p:nvPr/>
            </p:nvSpPr>
            <p:spPr bwMode="auto">
              <a:xfrm>
                <a:off x="1751" y="3174"/>
                <a:ext cx="47"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 : </a:t>
                </a:r>
                <a:endParaRPr lang="en-AU" sz="2000">
                  <a:latin typeface="Arial Narrow" pitchFamily="-65" charset="0"/>
                </a:endParaRPr>
              </a:p>
            </p:txBody>
          </p:sp>
          <p:sp>
            <p:nvSpPr>
              <p:cNvPr id="8285" name="Rectangle 221"/>
              <p:cNvSpPr>
                <a:spLocks noChangeArrowheads="1"/>
              </p:cNvSpPr>
              <p:nvPr/>
            </p:nvSpPr>
            <p:spPr bwMode="auto">
              <a:xfrm>
                <a:off x="1751" y="3190"/>
                <a:ext cx="42"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a:t>
                </a:r>
                <a:endParaRPr lang="en-AU" sz="2000">
                  <a:latin typeface="Arial Narrow" pitchFamily="-65" charset="0"/>
                </a:endParaRPr>
              </a:p>
            </p:txBody>
          </p:sp>
          <p:sp>
            <p:nvSpPr>
              <p:cNvPr id="8286" name="Line 222"/>
              <p:cNvSpPr>
                <a:spLocks noChangeShapeType="1"/>
              </p:cNvSpPr>
              <p:nvPr/>
            </p:nvSpPr>
            <p:spPr bwMode="auto">
              <a:xfrm>
                <a:off x="17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7" name="Rectangle 223"/>
              <p:cNvSpPr>
                <a:spLocks noChangeArrowheads="1"/>
              </p:cNvSpPr>
              <p:nvPr/>
            </p:nvSpPr>
            <p:spPr bwMode="auto">
              <a:xfrm>
                <a:off x="1824" y="3172"/>
                <a:ext cx="45"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8" name="Rectangle 224"/>
              <p:cNvSpPr>
                <a:spLocks noChangeArrowheads="1"/>
              </p:cNvSpPr>
              <p:nvPr/>
            </p:nvSpPr>
            <p:spPr bwMode="auto">
              <a:xfrm>
                <a:off x="1841" y="3174"/>
                <a:ext cx="2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gFile</a:t>
                </a:r>
                <a:endParaRPr lang="en-AU" sz="2000">
                  <a:latin typeface="Arial Narrow" pitchFamily="-65" charset="0"/>
                </a:endParaRPr>
              </a:p>
            </p:txBody>
          </p:sp>
          <p:sp>
            <p:nvSpPr>
              <p:cNvPr id="8289" name="Line 225"/>
              <p:cNvSpPr>
                <a:spLocks noChangeShapeType="1"/>
              </p:cNvSpPr>
              <p:nvPr/>
            </p:nvSpPr>
            <p:spPr bwMode="auto">
              <a:xfrm>
                <a:off x="184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90" name="Line 226"/>
              <p:cNvSpPr>
                <a:spLocks noChangeShapeType="1"/>
              </p:cNvSpPr>
              <p:nvPr/>
            </p:nvSpPr>
            <p:spPr bwMode="auto">
              <a:xfrm>
                <a:off x="1466" y="3258"/>
                <a:ext cx="113"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1" name="Line 227"/>
              <p:cNvSpPr>
                <a:spLocks noChangeShapeType="1"/>
              </p:cNvSpPr>
              <p:nvPr/>
            </p:nvSpPr>
            <p:spPr bwMode="auto">
              <a:xfrm flipH="1">
                <a:off x="1571" y="325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2" name="Line 228"/>
              <p:cNvSpPr>
                <a:spLocks noChangeShapeType="1"/>
              </p:cNvSpPr>
              <p:nvPr/>
            </p:nvSpPr>
            <p:spPr bwMode="auto">
              <a:xfrm flipH="1" flipV="1">
                <a:off x="1571" y="3254"/>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3" name="Rectangle 229"/>
              <p:cNvSpPr>
                <a:spLocks noChangeArrowheads="1"/>
              </p:cNvSpPr>
              <p:nvPr/>
            </p:nvSpPr>
            <p:spPr bwMode="auto">
              <a:xfrm>
                <a:off x="1517" y="3246"/>
                <a:ext cx="4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 Doc view  request ( )</a:t>
                </a:r>
                <a:endParaRPr lang="en-AU" sz="2000">
                  <a:latin typeface="Arial Narrow" pitchFamily="-65" charset="0"/>
                </a:endParaRPr>
              </a:p>
            </p:txBody>
          </p:sp>
          <p:sp>
            <p:nvSpPr>
              <p:cNvPr id="8294" name="Line 230"/>
              <p:cNvSpPr>
                <a:spLocks noChangeShapeType="1"/>
              </p:cNvSpPr>
              <p:nvPr/>
            </p:nvSpPr>
            <p:spPr bwMode="auto">
              <a:xfrm>
                <a:off x="1580" y="3285"/>
                <a:ext cx="87"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5" name="Line 231"/>
              <p:cNvSpPr>
                <a:spLocks noChangeShapeType="1"/>
              </p:cNvSpPr>
              <p:nvPr/>
            </p:nvSpPr>
            <p:spPr bwMode="auto">
              <a:xfrm flipH="1">
                <a:off x="1659" y="3285"/>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6" name="Line 232"/>
              <p:cNvSpPr>
                <a:spLocks noChangeShapeType="1"/>
              </p:cNvSpPr>
              <p:nvPr/>
            </p:nvSpPr>
            <p:spPr bwMode="auto">
              <a:xfrm flipH="1" flipV="1">
                <a:off x="1659" y="328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7" name="Rectangle 233"/>
              <p:cNvSpPr>
                <a:spLocks noChangeArrowheads="1"/>
              </p:cNvSpPr>
              <p:nvPr/>
            </p:nvSpPr>
            <p:spPr bwMode="auto">
              <a:xfrm>
                <a:off x="1622" y="3273"/>
                <a:ext cx="2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2: fetchDoc( )</a:t>
                </a:r>
                <a:endParaRPr lang="en-AU" sz="2000">
                  <a:latin typeface="Arial Narrow" pitchFamily="-65" charset="0"/>
                </a:endParaRPr>
              </a:p>
            </p:txBody>
          </p:sp>
          <p:sp>
            <p:nvSpPr>
              <p:cNvPr id="8298" name="Line 234"/>
              <p:cNvSpPr>
                <a:spLocks noChangeShapeType="1"/>
              </p:cNvSpPr>
              <p:nvPr/>
            </p:nvSpPr>
            <p:spPr bwMode="auto">
              <a:xfrm>
                <a:off x="1667" y="3309"/>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9" name="Line 235"/>
              <p:cNvSpPr>
                <a:spLocks noChangeShapeType="1"/>
              </p:cNvSpPr>
              <p:nvPr/>
            </p:nvSpPr>
            <p:spPr bwMode="auto">
              <a:xfrm flipH="1">
                <a:off x="1758" y="330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0" name="Line 236"/>
              <p:cNvSpPr>
                <a:spLocks noChangeShapeType="1"/>
              </p:cNvSpPr>
              <p:nvPr/>
            </p:nvSpPr>
            <p:spPr bwMode="auto">
              <a:xfrm flipH="1" flipV="1">
                <a:off x="1758" y="3305"/>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1" name="Rectangle 237"/>
              <p:cNvSpPr>
                <a:spLocks noChangeArrowheads="1"/>
              </p:cNvSpPr>
              <p:nvPr/>
            </p:nvSpPr>
            <p:spPr bwMode="auto">
              <a:xfrm>
                <a:off x="1714" y="3296"/>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3: create ( )</a:t>
                </a:r>
                <a:endParaRPr lang="en-AU" sz="2000">
                  <a:latin typeface="Arial Narrow" pitchFamily="-65" charset="0"/>
                </a:endParaRPr>
              </a:p>
            </p:txBody>
          </p:sp>
          <p:sp>
            <p:nvSpPr>
              <p:cNvPr id="8302" name="Line 238"/>
              <p:cNvSpPr>
                <a:spLocks noChangeShapeType="1"/>
              </p:cNvSpPr>
              <p:nvPr/>
            </p:nvSpPr>
            <p:spPr bwMode="auto">
              <a:xfrm>
                <a:off x="1667" y="3339"/>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3" name="Line 239"/>
              <p:cNvSpPr>
                <a:spLocks noChangeShapeType="1"/>
              </p:cNvSpPr>
              <p:nvPr/>
            </p:nvSpPr>
            <p:spPr bwMode="auto">
              <a:xfrm flipH="1">
                <a:off x="1838" y="333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4" name="Line 240"/>
              <p:cNvSpPr>
                <a:spLocks noChangeShapeType="1"/>
              </p:cNvSpPr>
              <p:nvPr/>
            </p:nvSpPr>
            <p:spPr bwMode="auto">
              <a:xfrm flipH="1" flipV="1">
                <a:off x="1838" y="3336"/>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5" name="Rectangle 241"/>
              <p:cNvSpPr>
                <a:spLocks noChangeArrowheads="1"/>
              </p:cNvSpPr>
              <p:nvPr/>
            </p:nvSpPr>
            <p:spPr bwMode="auto">
              <a:xfrm>
                <a:off x="1754" y="3327"/>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4: create ( )</a:t>
                </a:r>
                <a:endParaRPr lang="en-AU" sz="2000">
                  <a:latin typeface="Arial Narrow" pitchFamily="-65" charset="0"/>
                </a:endParaRPr>
              </a:p>
            </p:txBody>
          </p:sp>
          <p:sp>
            <p:nvSpPr>
              <p:cNvPr id="8306" name="Line 242"/>
              <p:cNvSpPr>
                <a:spLocks noChangeShapeType="1"/>
              </p:cNvSpPr>
              <p:nvPr/>
            </p:nvSpPr>
            <p:spPr bwMode="auto">
              <a:xfrm>
                <a:off x="1667" y="3366"/>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7" name="Line 243"/>
              <p:cNvSpPr>
                <a:spLocks noChangeShapeType="1"/>
              </p:cNvSpPr>
              <p:nvPr/>
            </p:nvSpPr>
            <p:spPr bwMode="auto">
              <a:xfrm flipH="1">
                <a:off x="1908" y="3366"/>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8" name="Line 244"/>
              <p:cNvSpPr>
                <a:spLocks noChangeShapeType="1"/>
              </p:cNvSpPr>
              <p:nvPr/>
            </p:nvSpPr>
            <p:spPr bwMode="auto">
              <a:xfrm flipH="1" flipV="1">
                <a:off x="1908" y="3363"/>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9" name="Rectangle 245"/>
              <p:cNvSpPr>
                <a:spLocks noChangeArrowheads="1"/>
              </p:cNvSpPr>
              <p:nvPr/>
            </p:nvSpPr>
            <p:spPr bwMode="auto">
              <a:xfrm>
                <a:off x="1789" y="3354"/>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5: readDoc ( )</a:t>
                </a:r>
                <a:endParaRPr lang="en-AU" sz="2000">
                  <a:latin typeface="Arial Narrow" pitchFamily="-65" charset="0"/>
                </a:endParaRPr>
              </a:p>
            </p:txBody>
          </p:sp>
          <p:sp>
            <p:nvSpPr>
              <p:cNvPr id="8310" name="Line 246"/>
              <p:cNvSpPr>
                <a:spLocks noChangeShapeType="1"/>
              </p:cNvSpPr>
              <p:nvPr/>
            </p:nvSpPr>
            <p:spPr bwMode="auto">
              <a:xfrm>
                <a:off x="1667" y="3400"/>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1" name="Line 247"/>
              <p:cNvSpPr>
                <a:spLocks noChangeShapeType="1"/>
              </p:cNvSpPr>
              <p:nvPr/>
            </p:nvSpPr>
            <p:spPr bwMode="auto">
              <a:xfrm flipH="1">
                <a:off x="1758" y="3400"/>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2" name="Line 248"/>
              <p:cNvSpPr>
                <a:spLocks noChangeShapeType="1"/>
              </p:cNvSpPr>
              <p:nvPr/>
            </p:nvSpPr>
            <p:spPr bwMode="auto">
              <a:xfrm flipH="1" flipV="1">
                <a:off x="1758" y="33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3" name="Rectangle 249"/>
              <p:cNvSpPr>
                <a:spLocks noChangeArrowheads="1"/>
              </p:cNvSpPr>
              <p:nvPr/>
            </p:nvSpPr>
            <p:spPr bwMode="auto">
              <a:xfrm>
                <a:off x="1713" y="3388"/>
                <a:ext cx="3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6: fillDocument ( )</a:t>
                </a:r>
                <a:endParaRPr lang="en-AU" sz="2000">
                  <a:latin typeface="Arial Narrow" pitchFamily="-65" charset="0"/>
                </a:endParaRPr>
              </a:p>
            </p:txBody>
          </p:sp>
          <p:sp>
            <p:nvSpPr>
              <p:cNvPr id="8314" name="Line 250"/>
              <p:cNvSpPr>
                <a:spLocks noChangeShapeType="1"/>
              </p:cNvSpPr>
              <p:nvPr/>
            </p:nvSpPr>
            <p:spPr bwMode="auto">
              <a:xfrm>
                <a:off x="1667" y="3431"/>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5" name="Line 251"/>
              <p:cNvSpPr>
                <a:spLocks noChangeShapeType="1"/>
              </p:cNvSpPr>
              <p:nvPr/>
            </p:nvSpPr>
            <p:spPr bwMode="auto">
              <a:xfrm flipH="1">
                <a:off x="1908" y="3431"/>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6" name="Line 252"/>
              <p:cNvSpPr>
                <a:spLocks noChangeShapeType="1"/>
              </p:cNvSpPr>
              <p:nvPr/>
            </p:nvSpPr>
            <p:spPr bwMode="auto">
              <a:xfrm flipH="1" flipV="1">
                <a:off x="1908" y="342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7" name="Rectangle 253"/>
              <p:cNvSpPr>
                <a:spLocks noChangeArrowheads="1"/>
              </p:cNvSpPr>
              <p:nvPr/>
            </p:nvSpPr>
            <p:spPr bwMode="auto">
              <a:xfrm>
                <a:off x="1789" y="341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7: readFile ( )</a:t>
                </a:r>
                <a:endParaRPr lang="en-AU" sz="2000">
                  <a:latin typeface="Arial Narrow" pitchFamily="-65" charset="0"/>
                </a:endParaRPr>
              </a:p>
            </p:txBody>
          </p:sp>
          <p:sp>
            <p:nvSpPr>
              <p:cNvPr id="8318" name="Line 254"/>
              <p:cNvSpPr>
                <a:spLocks noChangeShapeType="1"/>
              </p:cNvSpPr>
              <p:nvPr/>
            </p:nvSpPr>
            <p:spPr bwMode="auto">
              <a:xfrm>
                <a:off x="1667" y="3462"/>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9" name="Line 255"/>
              <p:cNvSpPr>
                <a:spLocks noChangeShapeType="1"/>
              </p:cNvSpPr>
              <p:nvPr/>
            </p:nvSpPr>
            <p:spPr bwMode="auto">
              <a:xfrm flipH="1">
                <a:off x="1838" y="346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0" name="Line 256"/>
              <p:cNvSpPr>
                <a:spLocks noChangeShapeType="1"/>
              </p:cNvSpPr>
              <p:nvPr/>
            </p:nvSpPr>
            <p:spPr bwMode="auto">
              <a:xfrm flipH="1" flipV="1">
                <a:off x="1838" y="3458"/>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1" name="Rectangle 257"/>
              <p:cNvSpPr>
                <a:spLocks noChangeArrowheads="1"/>
              </p:cNvSpPr>
              <p:nvPr/>
            </p:nvSpPr>
            <p:spPr bwMode="auto">
              <a:xfrm>
                <a:off x="1754" y="3449"/>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8: fillFile ( )</a:t>
                </a:r>
                <a:endParaRPr lang="en-AU" sz="2000">
                  <a:latin typeface="Arial Narrow" pitchFamily="-65" charset="0"/>
                </a:endParaRPr>
              </a:p>
            </p:txBody>
          </p:sp>
          <p:sp>
            <p:nvSpPr>
              <p:cNvPr id="8322" name="Line 258"/>
              <p:cNvSpPr>
                <a:spLocks noChangeShapeType="1"/>
              </p:cNvSpPr>
              <p:nvPr/>
            </p:nvSpPr>
            <p:spPr bwMode="auto">
              <a:xfrm>
                <a:off x="1580" y="3485"/>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3" name="Line 259"/>
              <p:cNvSpPr>
                <a:spLocks noChangeShapeType="1"/>
              </p:cNvSpPr>
              <p:nvPr/>
            </p:nvSpPr>
            <p:spPr bwMode="auto">
              <a:xfrm>
                <a:off x="1614" y="3485"/>
                <a:ext cx="1" cy="12"/>
              </a:xfrm>
              <a:prstGeom prst="line">
                <a:avLst/>
              </a:prstGeom>
              <a:noFill/>
              <a:ln w="0">
                <a:solidFill>
                  <a:srgbClr val="000000"/>
                </a:solidFill>
                <a:round/>
                <a:headEnd/>
                <a:tailEnd/>
              </a:ln>
            </p:spPr>
            <p:txBody>
              <a:bodyPr>
                <a:prstTxWarp prst="textNoShape">
                  <a:avLst/>
                </a:prstTxWarp>
              </a:bodyPr>
              <a:lstStyle/>
              <a:p>
                <a:endParaRPr lang="en-US"/>
              </a:p>
            </p:txBody>
          </p:sp>
          <p:sp>
            <p:nvSpPr>
              <p:cNvPr id="8324" name="Line 260"/>
              <p:cNvSpPr>
                <a:spLocks noChangeShapeType="1"/>
              </p:cNvSpPr>
              <p:nvPr/>
            </p:nvSpPr>
            <p:spPr bwMode="auto">
              <a:xfrm flipH="1">
                <a:off x="1580" y="3497"/>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5" name="Line 261"/>
              <p:cNvSpPr>
                <a:spLocks noChangeShapeType="1"/>
              </p:cNvSpPr>
              <p:nvPr/>
            </p:nvSpPr>
            <p:spPr bwMode="auto">
              <a:xfrm>
                <a:off x="1580" y="34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6" name="Line 262"/>
              <p:cNvSpPr>
                <a:spLocks noChangeShapeType="1"/>
              </p:cNvSpPr>
              <p:nvPr/>
            </p:nvSpPr>
            <p:spPr bwMode="auto">
              <a:xfrm flipV="1">
                <a:off x="1580" y="3494"/>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7" name="Rectangle 263"/>
              <p:cNvSpPr>
                <a:spLocks noChangeArrowheads="1"/>
              </p:cNvSpPr>
              <p:nvPr/>
            </p:nvSpPr>
            <p:spPr bwMode="auto">
              <a:xfrm>
                <a:off x="1592" y="3473"/>
                <a:ext cx="3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9: sortByName ( )</a:t>
                </a:r>
                <a:endParaRPr lang="en-AU" sz="2000">
                  <a:latin typeface="Arial Narrow" pitchFamily="-65" charset="0"/>
                </a:endParaRPr>
              </a:p>
            </p:txBody>
          </p:sp>
          <p:sp>
            <p:nvSpPr>
              <p:cNvPr id="8328" name="Rectangle 264"/>
              <p:cNvSpPr>
                <a:spLocks noChangeArrowheads="1"/>
              </p:cNvSpPr>
              <p:nvPr/>
            </p:nvSpPr>
            <p:spPr bwMode="auto">
              <a:xfrm>
                <a:off x="1319" y="3247"/>
                <a:ext cx="5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Æ¯Á¤¹®¼­¿¡ ´ëÇÑ º¸±â¸¦ </a:t>
                </a:r>
                <a:endParaRPr lang="en-AU" sz="2000">
                  <a:latin typeface="Arial Narrow" pitchFamily="-65" charset="0"/>
                </a:endParaRPr>
              </a:p>
            </p:txBody>
          </p:sp>
          <p:sp>
            <p:nvSpPr>
              <p:cNvPr id="8329" name="Rectangle 265"/>
              <p:cNvSpPr>
                <a:spLocks noChangeArrowheads="1"/>
              </p:cNvSpPr>
              <p:nvPr/>
            </p:nvSpPr>
            <p:spPr bwMode="auto">
              <a:xfrm>
                <a:off x="1315" y="3253"/>
                <a:ext cx="4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»ç¿ëÀÚ°¡ ¿äÃ»ÇÑ´Ù.</a:t>
                </a:r>
                <a:endParaRPr lang="en-AU" sz="2000">
                  <a:latin typeface="Arial Narrow" pitchFamily="-65" charset="0"/>
                </a:endParaRPr>
              </a:p>
            </p:txBody>
          </p:sp>
          <p:sp>
            <p:nvSpPr>
              <p:cNvPr id="8330" name="Rectangle 266"/>
              <p:cNvSpPr>
                <a:spLocks noChangeArrowheads="1"/>
              </p:cNvSpPr>
              <p:nvPr/>
            </p:nvSpPr>
            <p:spPr bwMode="auto">
              <a:xfrm>
                <a:off x="1316" y="3387"/>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È­ÀÏ°ü¸®ÀÚ´Â ÀÐ¾î¿Â </a:t>
                </a:r>
                <a:endParaRPr lang="en-AU" sz="2000">
                  <a:latin typeface="Arial Narrow" pitchFamily="-65" charset="0"/>
                </a:endParaRPr>
              </a:p>
            </p:txBody>
          </p:sp>
          <p:sp>
            <p:nvSpPr>
              <p:cNvPr id="8331" name="Rectangle 267"/>
              <p:cNvSpPr>
                <a:spLocks noChangeArrowheads="1"/>
              </p:cNvSpPr>
              <p:nvPr/>
            </p:nvSpPr>
            <p:spPr bwMode="auto">
              <a:xfrm>
                <a:off x="1318" y="3393"/>
                <a:ext cx="5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¹®¼­ÀÇ Á¤º¸¸¦ ÇØ´ç ¹®¼­ </a:t>
                </a:r>
                <a:endParaRPr lang="en-AU" sz="2000">
                  <a:latin typeface="Arial Narrow" pitchFamily="-65" charset="0"/>
                </a:endParaRPr>
              </a:p>
            </p:txBody>
          </p:sp>
          <p:sp>
            <p:nvSpPr>
              <p:cNvPr id="8332" name="Rectangle 268"/>
              <p:cNvSpPr>
                <a:spLocks noChangeArrowheads="1"/>
              </p:cNvSpPr>
              <p:nvPr/>
            </p:nvSpPr>
            <p:spPr bwMode="auto">
              <a:xfrm>
                <a:off x="1320" y="3398"/>
                <a:ext cx="5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 ¼³Á¤À» ¿äÃ»ÇÑ´Ù.</a:t>
                </a:r>
                <a:endParaRPr lang="en-AU" sz="2000">
                  <a:latin typeface="Arial Narrow" pitchFamily="-65" charset="0"/>
                </a:endParaRPr>
              </a:p>
            </p:txBody>
          </p:sp>
          <p:sp>
            <p:nvSpPr>
              <p:cNvPr id="8333" name="Freeform 269"/>
              <p:cNvSpPr>
                <a:spLocks/>
              </p:cNvSpPr>
              <p:nvPr/>
            </p:nvSpPr>
            <p:spPr bwMode="auto">
              <a:xfrm>
                <a:off x="1296" y="3471"/>
                <a:ext cx="141" cy="61"/>
              </a:xfrm>
              <a:custGeom>
                <a:avLst/>
                <a:gdLst>
                  <a:gd name="T0" fmla="*/ 0 w 618"/>
                  <a:gd name="T1" fmla="*/ 0 h 288"/>
                  <a:gd name="T2" fmla="*/ 0 w 618"/>
                  <a:gd name="T3" fmla="*/ 0 h 288"/>
                  <a:gd name="T4" fmla="*/ 0 w 618"/>
                  <a:gd name="T5" fmla="*/ 0 h 288"/>
                  <a:gd name="T6" fmla="*/ 0 w 618"/>
                  <a:gd name="T7" fmla="*/ 0 h 288"/>
                  <a:gd name="T8" fmla="*/ 0 w 618"/>
                  <a:gd name="T9" fmla="*/ 0 h 288"/>
                  <a:gd name="T10" fmla="*/ 0 w 618"/>
                  <a:gd name="T11" fmla="*/ 0 h 288"/>
                  <a:gd name="T12" fmla="*/ 0 60000 65536"/>
                  <a:gd name="T13" fmla="*/ 0 60000 65536"/>
                  <a:gd name="T14" fmla="*/ 0 60000 65536"/>
                  <a:gd name="T15" fmla="*/ 0 60000 65536"/>
                  <a:gd name="T16" fmla="*/ 0 60000 65536"/>
                  <a:gd name="T17" fmla="*/ 0 60000 65536"/>
                  <a:gd name="T18" fmla="*/ 0 w 618"/>
                  <a:gd name="T19" fmla="*/ 0 h 288"/>
                  <a:gd name="T20" fmla="*/ 618 w 618"/>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618" h="288">
                    <a:moveTo>
                      <a:pt x="0" y="0"/>
                    </a:moveTo>
                    <a:lnTo>
                      <a:pt x="582" y="0"/>
                    </a:lnTo>
                    <a:lnTo>
                      <a:pt x="618" y="36"/>
                    </a:lnTo>
                    <a:lnTo>
                      <a:pt x="618" y="288"/>
                    </a:lnTo>
                    <a:lnTo>
                      <a:pt x="0" y="28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334" name="Freeform 270"/>
              <p:cNvSpPr>
                <a:spLocks/>
              </p:cNvSpPr>
              <p:nvPr/>
            </p:nvSpPr>
            <p:spPr bwMode="auto">
              <a:xfrm>
                <a:off x="1429" y="3471"/>
                <a:ext cx="8" cy="8"/>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335" name="Rectangle 271"/>
              <p:cNvSpPr>
                <a:spLocks noChangeArrowheads="1"/>
              </p:cNvSpPr>
              <p:nvPr/>
            </p:nvSpPr>
            <p:spPr bwMode="auto">
              <a:xfrm>
                <a:off x="1321" y="3472"/>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È­¸é °´Ã¼´Â ÀÐ¾îµéÀÎ </a:t>
                </a:r>
                <a:endParaRPr lang="en-AU" sz="2000">
                  <a:latin typeface="Arial Narrow" pitchFamily="-65" charset="0"/>
                </a:endParaRPr>
              </a:p>
            </p:txBody>
          </p:sp>
          <p:sp>
            <p:nvSpPr>
              <p:cNvPr id="8336" name="Rectangle 272"/>
              <p:cNvSpPr>
                <a:spLocks noChangeArrowheads="1"/>
              </p:cNvSpPr>
              <p:nvPr/>
            </p:nvSpPr>
            <p:spPr bwMode="auto">
              <a:xfrm>
                <a:off x="1321" y="3478"/>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°´Ã¼µé¿¡ ´ëÇØ ÀÌ¸§º°·Î </a:t>
                </a:r>
                <a:endParaRPr lang="en-AU" sz="2000">
                  <a:latin typeface="Arial Narrow" pitchFamily="-65" charset="0"/>
                </a:endParaRPr>
              </a:p>
            </p:txBody>
          </p:sp>
          <p:sp>
            <p:nvSpPr>
              <p:cNvPr id="8337" name="Rectangle 273"/>
              <p:cNvSpPr>
                <a:spLocks noChangeArrowheads="1"/>
              </p:cNvSpPr>
              <p:nvPr/>
            </p:nvSpPr>
            <p:spPr bwMode="auto">
              <a:xfrm>
                <a:off x="1320" y="3484"/>
                <a:ext cx="4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Á¤·ÄÀ» ½ÃÄÑ È­¸é¿¡ </a:t>
                </a:r>
                <a:endParaRPr lang="en-AU" sz="2000">
                  <a:latin typeface="Arial Narrow" pitchFamily="-65" charset="0"/>
                </a:endParaRPr>
              </a:p>
            </p:txBody>
          </p:sp>
          <p:sp>
            <p:nvSpPr>
              <p:cNvPr id="8338" name="Rectangle 274"/>
              <p:cNvSpPr>
                <a:spLocks noChangeArrowheads="1"/>
              </p:cNvSpPr>
              <p:nvPr/>
            </p:nvSpPr>
            <p:spPr bwMode="auto">
              <a:xfrm>
                <a:off x="1309" y="3490"/>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º¸¿©ÁØ´Ù.</a:t>
                </a:r>
                <a:endParaRPr lang="en-AU" sz="2000">
                  <a:latin typeface="Arial Narrow" pitchFamily="-65" charset="0"/>
                </a:endParaRPr>
              </a:p>
            </p:txBody>
          </p:sp>
          <p:sp>
            <p:nvSpPr>
              <p:cNvPr id="8339" name="Line 275"/>
              <p:cNvSpPr>
                <a:spLocks noChangeShapeType="1"/>
              </p:cNvSpPr>
              <p:nvPr/>
            </p:nvSpPr>
            <p:spPr bwMode="auto">
              <a:xfrm flipV="1">
                <a:off x="1439" y="3482"/>
                <a:ext cx="102" cy="12"/>
              </a:xfrm>
              <a:prstGeom prst="line">
                <a:avLst/>
              </a:prstGeom>
              <a:noFill/>
              <a:ln w="0">
                <a:solidFill>
                  <a:srgbClr val="000000"/>
                </a:solidFill>
                <a:prstDash val="sysDash"/>
                <a:round/>
                <a:headEnd/>
                <a:tailEnd/>
              </a:ln>
            </p:spPr>
            <p:txBody>
              <a:bodyPr>
                <a:prstTxWarp prst="textNoShape">
                  <a:avLst/>
                </a:prstTxWarp>
              </a:bodyPr>
              <a:lstStyle/>
              <a:p>
                <a:endParaRPr lang="en-US"/>
              </a:p>
            </p:txBody>
          </p:sp>
        </p:grpSp>
        <p:sp>
          <p:nvSpPr>
            <p:cNvPr id="8204" name="Rectangle 276"/>
            <p:cNvSpPr>
              <a:spLocks noChangeArrowheads="1"/>
            </p:cNvSpPr>
            <p:nvPr/>
          </p:nvSpPr>
          <p:spPr bwMode="auto">
            <a:xfrm>
              <a:off x="3180" y="1447"/>
              <a:ext cx="959"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Deployment Diagram</a:t>
              </a:r>
              <a:endParaRPr lang="en-AU" sz="1200">
                <a:latin typeface="Arial Narrow" pitchFamily="-65" charset="0"/>
              </a:endParaRPr>
            </a:p>
          </p:txBody>
        </p:sp>
        <p:grpSp>
          <p:nvGrpSpPr>
            <p:cNvPr id="14" name="Group 277"/>
            <p:cNvGrpSpPr>
              <a:grpSpLocks/>
            </p:cNvGrpSpPr>
            <p:nvPr/>
          </p:nvGrpSpPr>
          <p:grpSpPr bwMode="auto">
            <a:xfrm>
              <a:off x="3138" y="1617"/>
              <a:ext cx="1132" cy="872"/>
              <a:chOff x="4224" y="1968"/>
              <a:chExt cx="588" cy="487"/>
            </a:xfrm>
          </p:grpSpPr>
          <p:sp>
            <p:nvSpPr>
              <p:cNvPr id="8206" name="Rectangle 278"/>
              <p:cNvSpPr>
                <a:spLocks noChangeArrowheads="1"/>
              </p:cNvSpPr>
              <p:nvPr/>
            </p:nvSpPr>
            <p:spPr bwMode="auto">
              <a:xfrm>
                <a:off x="4253" y="2100"/>
                <a:ext cx="80" cy="68"/>
              </a:xfrm>
              <a:prstGeom prst="rect">
                <a:avLst/>
              </a:prstGeom>
              <a:noFill/>
              <a:ln w="9525">
                <a:noFill/>
                <a:miter lim="800000"/>
                <a:headEnd/>
                <a:tailEnd/>
              </a:ln>
            </p:spPr>
            <p:txBody>
              <a:bodyPr>
                <a:prstTxWarp prst="textNoShape">
                  <a:avLst/>
                </a:prstTxWarp>
              </a:bodyPr>
              <a:lstStyle/>
              <a:p>
                <a:endParaRPr lang="en-US"/>
              </a:p>
            </p:txBody>
          </p:sp>
          <p:sp>
            <p:nvSpPr>
              <p:cNvPr id="8207" name="Rectangle 279"/>
              <p:cNvSpPr>
                <a:spLocks noChangeArrowheads="1"/>
              </p:cNvSpPr>
              <p:nvPr/>
            </p:nvSpPr>
            <p:spPr bwMode="auto">
              <a:xfrm>
                <a:off x="4287" y="2101"/>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Window95</a:t>
                </a:r>
                <a:endParaRPr lang="en-AU" sz="2000">
                  <a:latin typeface="Arial Narrow" pitchFamily="-65" charset="0"/>
                </a:endParaRPr>
              </a:p>
            </p:txBody>
          </p:sp>
          <p:sp>
            <p:nvSpPr>
              <p:cNvPr id="8208" name="Rectangle 280"/>
              <p:cNvSpPr>
                <a:spLocks noChangeArrowheads="1"/>
              </p:cNvSpPr>
              <p:nvPr/>
            </p:nvSpPr>
            <p:spPr bwMode="auto">
              <a:xfrm>
                <a:off x="4269" y="2173"/>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a:t>
                </a:r>
                <a:endParaRPr lang="en-AU" sz="2000">
                  <a:latin typeface="Arial Narrow" pitchFamily="-65" charset="0"/>
                </a:endParaRPr>
              </a:p>
            </p:txBody>
          </p:sp>
          <p:sp>
            <p:nvSpPr>
              <p:cNvPr id="8209" name="Rectangle 281"/>
              <p:cNvSpPr>
                <a:spLocks noChangeArrowheads="1"/>
              </p:cNvSpPr>
              <p:nvPr/>
            </p:nvSpPr>
            <p:spPr bwMode="auto">
              <a:xfrm>
                <a:off x="4282" y="2180"/>
                <a:ext cx="35"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Å¬¶óÀÌ¾ðÆ®.EXE</a:t>
                </a:r>
                <a:endParaRPr lang="en-AU" sz="2000">
                  <a:latin typeface="Arial Narrow" pitchFamily="-65" charset="0"/>
                </a:endParaRPr>
              </a:p>
            </p:txBody>
          </p:sp>
          <p:sp>
            <p:nvSpPr>
              <p:cNvPr id="8210" name="Rectangle 282"/>
              <p:cNvSpPr>
                <a:spLocks noChangeArrowheads="1"/>
              </p:cNvSpPr>
              <p:nvPr/>
            </p:nvSpPr>
            <p:spPr bwMode="auto">
              <a:xfrm>
                <a:off x="4357" y="2212"/>
                <a:ext cx="81"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1" name="Freeform 283"/>
              <p:cNvSpPr>
                <a:spLocks/>
              </p:cNvSpPr>
              <p:nvPr/>
            </p:nvSpPr>
            <p:spPr bwMode="auto">
              <a:xfrm>
                <a:off x="4357" y="2199"/>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2" name="Freeform 284"/>
              <p:cNvSpPr>
                <a:spLocks/>
              </p:cNvSpPr>
              <p:nvPr/>
            </p:nvSpPr>
            <p:spPr bwMode="auto">
              <a:xfrm>
                <a:off x="4438" y="2199"/>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3" name="Rectangle 285"/>
              <p:cNvSpPr>
                <a:spLocks noChangeArrowheads="1"/>
              </p:cNvSpPr>
              <p:nvPr/>
            </p:nvSpPr>
            <p:spPr bwMode="auto">
              <a:xfrm>
                <a:off x="4393" y="2214"/>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Windows</a:t>
                </a:r>
                <a:endParaRPr lang="en-AU" sz="2000">
                  <a:latin typeface="Arial Narrow" pitchFamily="-65" charset="0"/>
                </a:endParaRPr>
              </a:p>
            </p:txBody>
          </p:sp>
          <p:sp>
            <p:nvSpPr>
              <p:cNvPr id="8214" name="Rectangle 286"/>
              <p:cNvSpPr>
                <a:spLocks noChangeArrowheads="1"/>
              </p:cNvSpPr>
              <p:nvPr/>
            </p:nvSpPr>
            <p:spPr bwMode="auto">
              <a:xfrm>
                <a:off x="4396" y="2221"/>
                <a:ext cx="6"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15" name="Rectangle 287"/>
              <p:cNvSpPr>
                <a:spLocks noChangeArrowheads="1"/>
              </p:cNvSpPr>
              <p:nvPr/>
            </p:nvSpPr>
            <p:spPr bwMode="auto">
              <a:xfrm>
                <a:off x="4387" y="2285"/>
                <a:ext cx="38"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¿£Áø.EXE</a:t>
                </a:r>
                <a:endParaRPr lang="en-AU" sz="2000">
                  <a:latin typeface="Arial Narrow" pitchFamily="-65" charset="0"/>
                </a:endParaRPr>
              </a:p>
            </p:txBody>
          </p:sp>
          <p:sp>
            <p:nvSpPr>
              <p:cNvPr id="8216" name="Rectangle 288"/>
              <p:cNvSpPr>
                <a:spLocks noChangeArrowheads="1"/>
              </p:cNvSpPr>
              <p:nvPr/>
            </p:nvSpPr>
            <p:spPr bwMode="auto">
              <a:xfrm>
                <a:off x="4293" y="2338"/>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7" name="Freeform 289"/>
              <p:cNvSpPr>
                <a:spLocks/>
              </p:cNvSpPr>
              <p:nvPr/>
            </p:nvSpPr>
            <p:spPr bwMode="auto">
              <a:xfrm>
                <a:off x="4293" y="2325"/>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8" name="Freeform 290"/>
              <p:cNvSpPr>
                <a:spLocks/>
              </p:cNvSpPr>
              <p:nvPr/>
            </p:nvSpPr>
            <p:spPr bwMode="auto">
              <a:xfrm>
                <a:off x="4373" y="2325"/>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9" name="Rectangle 291"/>
              <p:cNvSpPr>
                <a:spLocks noChangeArrowheads="1"/>
              </p:cNvSpPr>
              <p:nvPr/>
            </p:nvSpPr>
            <p:spPr bwMode="auto">
              <a:xfrm>
                <a:off x="4329" y="2339"/>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a:t>
                </a:r>
                <a:endParaRPr lang="en-AU" sz="2000">
                  <a:latin typeface="Arial Narrow" pitchFamily="-65" charset="0"/>
                </a:endParaRPr>
              </a:p>
            </p:txBody>
          </p:sp>
          <p:sp>
            <p:nvSpPr>
              <p:cNvPr id="8220" name="Rectangle 292"/>
              <p:cNvSpPr>
                <a:spLocks noChangeArrowheads="1"/>
              </p:cNvSpPr>
              <p:nvPr/>
            </p:nvSpPr>
            <p:spPr bwMode="auto">
              <a:xfrm>
                <a:off x="4333" y="2347"/>
                <a:ext cx="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21" name="Rectangle 293"/>
              <p:cNvSpPr>
                <a:spLocks noChangeArrowheads="1"/>
              </p:cNvSpPr>
              <p:nvPr/>
            </p:nvSpPr>
            <p:spPr bwMode="auto">
              <a:xfrm>
                <a:off x="4443" y="2090"/>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2" name="Freeform 294"/>
              <p:cNvSpPr>
                <a:spLocks/>
              </p:cNvSpPr>
              <p:nvPr/>
            </p:nvSpPr>
            <p:spPr bwMode="auto">
              <a:xfrm>
                <a:off x="4443" y="2075"/>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3" name="Freeform 295"/>
              <p:cNvSpPr>
                <a:spLocks/>
              </p:cNvSpPr>
              <p:nvPr/>
            </p:nvSpPr>
            <p:spPr bwMode="auto">
              <a:xfrm>
                <a:off x="4528" y="2075"/>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4" name="Rectangle 296"/>
              <p:cNvSpPr>
                <a:spLocks noChangeArrowheads="1"/>
              </p:cNvSpPr>
              <p:nvPr/>
            </p:nvSpPr>
            <p:spPr bwMode="auto">
              <a:xfrm>
                <a:off x="4485" y="2091"/>
                <a:ext cx="1"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t>
                </a:r>
                <a:endParaRPr lang="en-AU" sz="2000">
                  <a:latin typeface="Arial Narrow" pitchFamily="-65" charset="0"/>
                </a:endParaRPr>
              </a:p>
            </p:txBody>
          </p:sp>
          <p:sp>
            <p:nvSpPr>
              <p:cNvPr id="8225" name="Rectangle 297"/>
              <p:cNvSpPr>
                <a:spLocks noChangeArrowheads="1"/>
              </p:cNvSpPr>
              <p:nvPr/>
            </p:nvSpPr>
            <p:spPr bwMode="auto">
              <a:xfrm>
                <a:off x="4481" y="2098"/>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26" name="Rectangle 298"/>
              <p:cNvSpPr>
                <a:spLocks noChangeArrowheads="1"/>
              </p:cNvSpPr>
              <p:nvPr/>
            </p:nvSpPr>
            <p:spPr bwMode="auto">
              <a:xfrm>
                <a:off x="4541" y="2251"/>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7" name="Freeform 299"/>
              <p:cNvSpPr>
                <a:spLocks/>
              </p:cNvSpPr>
              <p:nvPr/>
            </p:nvSpPr>
            <p:spPr bwMode="auto">
              <a:xfrm>
                <a:off x="4541" y="2238"/>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8" name="Freeform 300"/>
              <p:cNvSpPr>
                <a:spLocks/>
              </p:cNvSpPr>
              <p:nvPr/>
            </p:nvSpPr>
            <p:spPr bwMode="auto">
              <a:xfrm>
                <a:off x="4621" y="2238"/>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9" name="Rectangle 301"/>
              <p:cNvSpPr>
                <a:spLocks noChangeArrowheads="1"/>
              </p:cNvSpPr>
              <p:nvPr/>
            </p:nvSpPr>
            <p:spPr bwMode="auto">
              <a:xfrm>
                <a:off x="4578" y="2253"/>
                <a:ext cx="1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Solaris</a:t>
                </a:r>
                <a:endParaRPr lang="en-AU" sz="2000">
                  <a:latin typeface="Arial Narrow" pitchFamily="-65" charset="0"/>
                </a:endParaRPr>
              </a:p>
            </p:txBody>
          </p:sp>
          <p:sp>
            <p:nvSpPr>
              <p:cNvPr id="8230" name="Rectangle 302"/>
              <p:cNvSpPr>
                <a:spLocks noChangeArrowheads="1"/>
              </p:cNvSpPr>
              <p:nvPr/>
            </p:nvSpPr>
            <p:spPr bwMode="auto">
              <a:xfrm>
                <a:off x="4565" y="2324"/>
                <a:ext cx="2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ÀÀ¿ë¼­¹ö.EXE</a:t>
                </a:r>
                <a:endParaRPr lang="en-AU" sz="2000">
                  <a:latin typeface="Arial Narrow" pitchFamily="-65" charset="0"/>
                </a:endParaRPr>
              </a:p>
            </p:txBody>
          </p:sp>
          <p:sp>
            <p:nvSpPr>
              <p:cNvPr id="8231" name="Rectangle 303"/>
              <p:cNvSpPr>
                <a:spLocks noChangeArrowheads="1"/>
              </p:cNvSpPr>
              <p:nvPr/>
            </p:nvSpPr>
            <p:spPr bwMode="auto">
              <a:xfrm>
                <a:off x="4700" y="2308"/>
                <a:ext cx="80" cy="67"/>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2" name="Freeform 304"/>
              <p:cNvSpPr>
                <a:spLocks/>
              </p:cNvSpPr>
              <p:nvPr/>
            </p:nvSpPr>
            <p:spPr bwMode="auto">
              <a:xfrm>
                <a:off x="4700" y="2294"/>
                <a:ext cx="112" cy="14"/>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1"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3" name="Freeform 305"/>
              <p:cNvSpPr>
                <a:spLocks/>
              </p:cNvSpPr>
              <p:nvPr/>
            </p:nvSpPr>
            <p:spPr bwMode="auto">
              <a:xfrm>
                <a:off x="4780" y="2294"/>
                <a:ext cx="32" cy="81"/>
              </a:xfrm>
              <a:custGeom>
                <a:avLst/>
                <a:gdLst>
                  <a:gd name="T0" fmla="*/ 0 w 126"/>
                  <a:gd name="T1" fmla="*/ 0 h 325"/>
                  <a:gd name="T2" fmla="*/ 0 w 126"/>
                  <a:gd name="T3" fmla="*/ 0 h 325"/>
                  <a:gd name="T4" fmla="*/ 0 w 126"/>
                  <a:gd name="T5" fmla="*/ 0 h 325"/>
                  <a:gd name="T6" fmla="*/ 0 w 126"/>
                  <a:gd name="T7" fmla="*/ 0 h 325"/>
                  <a:gd name="T8" fmla="*/ 0 w 126"/>
                  <a:gd name="T9" fmla="*/ 0 h 325"/>
                  <a:gd name="T10" fmla="*/ 0 60000 65536"/>
                  <a:gd name="T11" fmla="*/ 0 60000 65536"/>
                  <a:gd name="T12" fmla="*/ 0 60000 65536"/>
                  <a:gd name="T13" fmla="*/ 0 60000 65536"/>
                  <a:gd name="T14" fmla="*/ 0 60000 65536"/>
                  <a:gd name="T15" fmla="*/ 0 w 126"/>
                  <a:gd name="T16" fmla="*/ 0 h 325"/>
                  <a:gd name="T17" fmla="*/ 126 w 126"/>
                  <a:gd name="T18" fmla="*/ 325 h 325"/>
                </a:gdLst>
                <a:ahLst/>
                <a:cxnLst>
                  <a:cxn ang="T10">
                    <a:pos x="T0" y="T1"/>
                  </a:cxn>
                  <a:cxn ang="T11">
                    <a:pos x="T2" y="T3"/>
                  </a:cxn>
                  <a:cxn ang="T12">
                    <a:pos x="T4" y="T5"/>
                  </a:cxn>
                  <a:cxn ang="T13">
                    <a:pos x="T6" y="T7"/>
                  </a:cxn>
                  <a:cxn ang="T14">
                    <a:pos x="T8" y="T9"/>
                  </a:cxn>
                </a:cxnLst>
                <a:rect l="T15" t="T16" r="T17" b="T18"/>
                <a:pathLst>
                  <a:path w="126" h="325">
                    <a:moveTo>
                      <a:pt x="0" y="54"/>
                    </a:moveTo>
                    <a:lnTo>
                      <a:pt x="126" y="0"/>
                    </a:lnTo>
                    <a:lnTo>
                      <a:pt x="126"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4" name="Rectangle 306"/>
              <p:cNvSpPr>
                <a:spLocks noChangeArrowheads="1"/>
              </p:cNvSpPr>
              <p:nvPr/>
            </p:nvSpPr>
            <p:spPr bwMode="auto">
              <a:xfrm>
                <a:off x="4737" y="2309"/>
                <a:ext cx="1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Alpha</a:t>
                </a:r>
                <a:endParaRPr lang="en-AU" sz="2000">
                  <a:latin typeface="Arial Narrow" pitchFamily="-65" charset="0"/>
                </a:endParaRPr>
              </a:p>
            </p:txBody>
          </p:sp>
          <p:sp>
            <p:nvSpPr>
              <p:cNvPr id="8235" name="Rectangle 307"/>
              <p:cNvSpPr>
                <a:spLocks noChangeArrowheads="1"/>
              </p:cNvSpPr>
              <p:nvPr/>
            </p:nvSpPr>
            <p:spPr bwMode="auto">
              <a:xfrm>
                <a:off x="4737" y="2316"/>
                <a:ext cx="1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UNIX</a:t>
                </a:r>
                <a:endParaRPr lang="en-AU" sz="2000">
                  <a:latin typeface="Arial Narrow" pitchFamily="-65" charset="0"/>
                </a:endParaRPr>
              </a:p>
            </p:txBody>
          </p:sp>
          <p:sp>
            <p:nvSpPr>
              <p:cNvPr id="8236" name="Rectangle 308"/>
              <p:cNvSpPr>
                <a:spLocks noChangeArrowheads="1"/>
              </p:cNvSpPr>
              <p:nvPr/>
            </p:nvSpPr>
            <p:spPr bwMode="auto">
              <a:xfrm>
                <a:off x="4472" y="2377"/>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7" name="Freeform 309"/>
              <p:cNvSpPr>
                <a:spLocks/>
              </p:cNvSpPr>
              <p:nvPr/>
            </p:nvSpPr>
            <p:spPr bwMode="auto">
              <a:xfrm>
                <a:off x="4472" y="2364"/>
                <a:ext cx="111" cy="13"/>
              </a:xfrm>
              <a:custGeom>
                <a:avLst/>
                <a:gdLst>
                  <a:gd name="T0" fmla="*/ 0 w 447"/>
                  <a:gd name="T1" fmla="*/ 0 h 54"/>
                  <a:gd name="T2" fmla="*/ 0 w 447"/>
                  <a:gd name="T3" fmla="*/ 0 h 54"/>
                  <a:gd name="T4" fmla="*/ 0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8" name="Freeform 310"/>
              <p:cNvSpPr>
                <a:spLocks/>
              </p:cNvSpPr>
              <p:nvPr/>
            </p:nvSpPr>
            <p:spPr bwMode="auto">
              <a:xfrm>
                <a:off x="4552" y="2364"/>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9" name="Rectangle 311"/>
              <p:cNvSpPr>
                <a:spLocks noChangeArrowheads="1"/>
              </p:cNvSpPr>
              <p:nvPr/>
            </p:nvSpPr>
            <p:spPr bwMode="auto">
              <a:xfrm>
                <a:off x="4508" y="2378"/>
                <a:ext cx="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IBM </a:t>
                </a:r>
                <a:endParaRPr lang="en-AU" sz="2000">
                  <a:latin typeface="Arial Narrow" pitchFamily="-65" charset="0"/>
                </a:endParaRPr>
              </a:p>
            </p:txBody>
          </p:sp>
          <p:sp>
            <p:nvSpPr>
              <p:cNvPr id="8240" name="Rectangle 312"/>
              <p:cNvSpPr>
                <a:spLocks noChangeArrowheads="1"/>
              </p:cNvSpPr>
              <p:nvPr/>
            </p:nvSpPr>
            <p:spPr bwMode="auto">
              <a:xfrm>
                <a:off x="4506" y="2386"/>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Mainframe</a:t>
                </a:r>
                <a:endParaRPr lang="en-AU" sz="2000">
                  <a:latin typeface="Arial Narrow" pitchFamily="-65" charset="0"/>
                </a:endParaRPr>
              </a:p>
            </p:txBody>
          </p:sp>
          <p:sp>
            <p:nvSpPr>
              <p:cNvPr id="8241" name="Rectangle 313"/>
              <p:cNvSpPr>
                <a:spLocks noChangeArrowheads="1"/>
              </p:cNvSpPr>
              <p:nvPr/>
            </p:nvSpPr>
            <p:spPr bwMode="auto">
              <a:xfrm>
                <a:off x="4497" y="2450"/>
                <a:ext cx="34"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µ¥ÀÌÅ¸º£ÀÌ½º¼­¹ö</a:t>
                </a:r>
                <a:endParaRPr lang="en-AU" sz="2000">
                  <a:latin typeface="Arial Narrow" pitchFamily="-65" charset="0"/>
                </a:endParaRPr>
              </a:p>
            </p:txBody>
          </p:sp>
          <p:sp>
            <p:nvSpPr>
              <p:cNvPr id="8242" name="Rectangle 314"/>
              <p:cNvSpPr>
                <a:spLocks noChangeArrowheads="1"/>
              </p:cNvSpPr>
              <p:nvPr/>
            </p:nvSpPr>
            <p:spPr bwMode="auto">
              <a:xfrm>
                <a:off x="4641" y="2111"/>
                <a:ext cx="86" cy="72"/>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43" name="Freeform 315"/>
              <p:cNvSpPr>
                <a:spLocks/>
              </p:cNvSpPr>
              <p:nvPr/>
            </p:nvSpPr>
            <p:spPr bwMode="auto">
              <a:xfrm>
                <a:off x="4641" y="2097"/>
                <a:ext cx="120" cy="14"/>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2"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4" name="Freeform 316"/>
              <p:cNvSpPr>
                <a:spLocks/>
              </p:cNvSpPr>
              <p:nvPr/>
            </p:nvSpPr>
            <p:spPr bwMode="auto">
              <a:xfrm>
                <a:off x="4727" y="2097"/>
                <a:ext cx="34" cy="86"/>
              </a:xfrm>
              <a:custGeom>
                <a:avLst/>
                <a:gdLst>
                  <a:gd name="T0" fmla="*/ 0 w 137"/>
                  <a:gd name="T1" fmla="*/ 0 h 344"/>
                  <a:gd name="T2" fmla="*/ 0 w 137"/>
                  <a:gd name="T3" fmla="*/ 0 h 344"/>
                  <a:gd name="T4" fmla="*/ 0 w 137"/>
                  <a:gd name="T5" fmla="*/ 0 h 344"/>
                  <a:gd name="T6" fmla="*/ 0 w 137"/>
                  <a:gd name="T7" fmla="*/ 0 h 344"/>
                  <a:gd name="T8" fmla="*/ 0 w 137"/>
                  <a:gd name="T9" fmla="*/ 0 h 344"/>
                  <a:gd name="T10" fmla="*/ 0 60000 65536"/>
                  <a:gd name="T11" fmla="*/ 0 60000 65536"/>
                  <a:gd name="T12" fmla="*/ 0 60000 65536"/>
                  <a:gd name="T13" fmla="*/ 0 60000 65536"/>
                  <a:gd name="T14" fmla="*/ 0 60000 65536"/>
                  <a:gd name="T15" fmla="*/ 0 w 137"/>
                  <a:gd name="T16" fmla="*/ 0 h 344"/>
                  <a:gd name="T17" fmla="*/ 137 w 137"/>
                  <a:gd name="T18" fmla="*/ 344 h 344"/>
                </a:gdLst>
                <a:ahLst/>
                <a:cxnLst>
                  <a:cxn ang="T10">
                    <a:pos x="T0" y="T1"/>
                  </a:cxn>
                  <a:cxn ang="T11">
                    <a:pos x="T2" y="T3"/>
                  </a:cxn>
                  <a:cxn ang="T12">
                    <a:pos x="T4" y="T5"/>
                  </a:cxn>
                  <a:cxn ang="T13">
                    <a:pos x="T6" y="T7"/>
                  </a:cxn>
                  <a:cxn ang="T14">
                    <a:pos x="T8" y="T9"/>
                  </a:cxn>
                </a:cxnLst>
                <a:rect l="T15" t="T16" r="T17" b="T18"/>
                <a:pathLst>
                  <a:path w="137" h="344">
                    <a:moveTo>
                      <a:pt x="0" y="57"/>
                    </a:moveTo>
                    <a:lnTo>
                      <a:pt x="137" y="0"/>
                    </a:lnTo>
                    <a:lnTo>
                      <a:pt x="137" y="258"/>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5" name="Rectangle 317"/>
              <p:cNvSpPr>
                <a:spLocks noChangeArrowheads="1"/>
              </p:cNvSpPr>
              <p:nvPr/>
            </p:nvSpPr>
            <p:spPr bwMode="auto">
              <a:xfrm>
                <a:off x="4679" y="2112"/>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46" name="Rectangle 318"/>
              <p:cNvSpPr>
                <a:spLocks noChangeArrowheads="1"/>
              </p:cNvSpPr>
              <p:nvPr/>
            </p:nvSpPr>
            <p:spPr bwMode="auto">
              <a:xfrm>
                <a:off x="4667" y="2188"/>
                <a:ext cx="3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¾ÖÇÃ¸´</a:t>
                </a:r>
                <a:endParaRPr lang="en-AU" sz="2000">
                  <a:latin typeface="Arial Narrow" pitchFamily="-65" charset="0"/>
                </a:endParaRPr>
              </a:p>
            </p:txBody>
          </p:sp>
          <p:sp>
            <p:nvSpPr>
              <p:cNvPr id="8247" name="Line 319"/>
              <p:cNvSpPr>
                <a:spLocks noChangeShapeType="1"/>
              </p:cNvSpPr>
              <p:nvPr/>
            </p:nvSpPr>
            <p:spPr bwMode="auto">
              <a:xfrm>
                <a:off x="4309" y="2168"/>
                <a:ext cx="104" cy="38"/>
              </a:xfrm>
              <a:prstGeom prst="line">
                <a:avLst/>
              </a:prstGeom>
              <a:noFill/>
              <a:ln w="0">
                <a:solidFill>
                  <a:srgbClr val="000000"/>
                </a:solidFill>
                <a:round/>
                <a:headEnd/>
                <a:tailEnd/>
              </a:ln>
            </p:spPr>
            <p:txBody>
              <a:bodyPr>
                <a:prstTxWarp prst="textNoShape">
                  <a:avLst/>
                </a:prstTxWarp>
              </a:bodyPr>
              <a:lstStyle/>
              <a:p>
                <a:endParaRPr lang="en-US"/>
              </a:p>
            </p:txBody>
          </p:sp>
          <p:sp>
            <p:nvSpPr>
              <p:cNvPr id="8248" name="Line 320"/>
              <p:cNvSpPr>
                <a:spLocks noChangeShapeType="1"/>
              </p:cNvSpPr>
              <p:nvPr/>
            </p:nvSpPr>
            <p:spPr bwMode="auto">
              <a:xfrm flipH="1">
                <a:off x="4413" y="2161"/>
                <a:ext cx="90" cy="45"/>
              </a:xfrm>
              <a:prstGeom prst="line">
                <a:avLst/>
              </a:prstGeom>
              <a:noFill/>
              <a:ln w="0">
                <a:solidFill>
                  <a:srgbClr val="000000"/>
                </a:solidFill>
                <a:round/>
                <a:headEnd/>
                <a:tailEnd/>
              </a:ln>
            </p:spPr>
            <p:txBody>
              <a:bodyPr>
                <a:prstTxWarp prst="textNoShape">
                  <a:avLst/>
                </a:prstTxWarp>
              </a:bodyPr>
              <a:lstStyle/>
              <a:p>
                <a:endParaRPr lang="en-US"/>
              </a:p>
            </p:txBody>
          </p:sp>
          <p:sp>
            <p:nvSpPr>
              <p:cNvPr id="8249" name="Line 321"/>
              <p:cNvSpPr>
                <a:spLocks noChangeShapeType="1"/>
              </p:cNvSpPr>
              <p:nvPr/>
            </p:nvSpPr>
            <p:spPr bwMode="auto">
              <a:xfrm flipH="1">
                <a:off x="4349" y="2280"/>
                <a:ext cx="64" cy="51"/>
              </a:xfrm>
              <a:prstGeom prst="line">
                <a:avLst/>
              </a:prstGeom>
              <a:noFill/>
              <a:ln w="0">
                <a:solidFill>
                  <a:srgbClr val="000000"/>
                </a:solidFill>
                <a:round/>
                <a:headEnd/>
                <a:tailEnd/>
              </a:ln>
            </p:spPr>
            <p:txBody>
              <a:bodyPr>
                <a:prstTxWarp prst="textNoShape">
                  <a:avLst/>
                </a:prstTxWarp>
              </a:bodyPr>
              <a:lstStyle/>
              <a:p>
                <a:endParaRPr lang="en-US"/>
              </a:p>
            </p:txBody>
          </p:sp>
          <p:sp>
            <p:nvSpPr>
              <p:cNvPr id="8250" name="Line 322"/>
              <p:cNvSpPr>
                <a:spLocks noChangeShapeType="1"/>
              </p:cNvSpPr>
              <p:nvPr/>
            </p:nvSpPr>
            <p:spPr bwMode="auto">
              <a:xfrm flipV="1">
                <a:off x="4389" y="2279"/>
                <a:ext cx="152"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251" name="Line 323"/>
              <p:cNvSpPr>
                <a:spLocks noChangeShapeType="1"/>
              </p:cNvSpPr>
              <p:nvPr/>
            </p:nvSpPr>
            <p:spPr bwMode="auto">
              <a:xfrm flipH="1">
                <a:off x="4597" y="2183"/>
                <a:ext cx="104" cy="62"/>
              </a:xfrm>
              <a:prstGeom prst="line">
                <a:avLst/>
              </a:prstGeom>
              <a:noFill/>
              <a:ln w="0">
                <a:solidFill>
                  <a:srgbClr val="000000"/>
                </a:solidFill>
                <a:round/>
                <a:headEnd/>
                <a:tailEnd/>
              </a:ln>
            </p:spPr>
            <p:txBody>
              <a:bodyPr>
                <a:prstTxWarp prst="textNoShape">
                  <a:avLst/>
                </a:prstTxWarp>
              </a:bodyPr>
              <a:lstStyle/>
              <a:p>
                <a:endParaRPr lang="en-US"/>
              </a:p>
            </p:txBody>
          </p:sp>
          <p:sp>
            <p:nvSpPr>
              <p:cNvPr id="8252" name="Line 324"/>
              <p:cNvSpPr>
                <a:spLocks noChangeShapeType="1"/>
              </p:cNvSpPr>
              <p:nvPr/>
            </p:nvSpPr>
            <p:spPr bwMode="auto">
              <a:xfrm flipH="1">
                <a:off x="4453" y="2140"/>
                <a:ext cx="188" cy="100"/>
              </a:xfrm>
              <a:prstGeom prst="line">
                <a:avLst/>
              </a:prstGeom>
              <a:noFill/>
              <a:ln w="0">
                <a:solidFill>
                  <a:srgbClr val="000000"/>
                </a:solidFill>
                <a:round/>
                <a:headEnd/>
                <a:tailEnd/>
              </a:ln>
            </p:spPr>
            <p:txBody>
              <a:bodyPr>
                <a:prstTxWarp prst="textNoShape">
                  <a:avLst/>
                </a:prstTxWarp>
              </a:bodyPr>
              <a:lstStyle/>
              <a:p>
                <a:endParaRPr lang="en-US"/>
              </a:p>
            </p:txBody>
          </p:sp>
          <p:sp>
            <p:nvSpPr>
              <p:cNvPr id="8253" name="Line 325"/>
              <p:cNvSpPr>
                <a:spLocks noChangeShapeType="1"/>
              </p:cNvSpPr>
              <p:nvPr/>
            </p:nvSpPr>
            <p:spPr bwMode="auto">
              <a:xfrm>
                <a:off x="4389" y="2365"/>
                <a:ext cx="83" cy="39"/>
              </a:xfrm>
              <a:prstGeom prst="line">
                <a:avLst/>
              </a:prstGeom>
              <a:noFill/>
              <a:ln w="0">
                <a:solidFill>
                  <a:srgbClr val="000000"/>
                </a:solidFill>
                <a:round/>
                <a:headEnd/>
                <a:tailEnd/>
              </a:ln>
            </p:spPr>
            <p:txBody>
              <a:bodyPr>
                <a:prstTxWarp prst="textNoShape">
                  <a:avLst/>
                </a:prstTxWarp>
              </a:bodyPr>
              <a:lstStyle/>
              <a:p>
                <a:endParaRPr lang="en-US"/>
              </a:p>
            </p:txBody>
          </p:sp>
          <p:sp>
            <p:nvSpPr>
              <p:cNvPr id="8254" name="Line 326"/>
              <p:cNvSpPr>
                <a:spLocks noChangeShapeType="1"/>
              </p:cNvSpPr>
              <p:nvPr/>
            </p:nvSpPr>
            <p:spPr bwMode="auto">
              <a:xfrm>
                <a:off x="4637" y="2279"/>
                <a:ext cx="63" cy="56"/>
              </a:xfrm>
              <a:prstGeom prst="line">
                <a:avLst/>
              </a:prstGeom>
              <a:noFill/>
              <a:ln w="0">
                <a:solidFill>
                  <a:srgbClr val="000000"/>
                </a:solidFill>
                <a:round/>
                <a:headEnd/>
                <a:tailEnd/>
              </a:ln>
            </p:spPr>
            <p:txBody>
              <a:bodyPr>
                <a:prstTxWarp prst="textNoShape">
                  <a:avLst/>
                </a:prstTxWarp>
              </a:bodyPr>
              <a:lstStyle/>
              <a:p>
                <a:endParaRPr lang="en-US"/>
              </a:p>
            </p:txBody>
          </p:sp>
          <p:sp>
            <p:nvSpPr>
              <p:cNvPr id="8255" name="Line 327"/>
              <p:cNvSpPr>
                <a:spLocks noChangeShapeType="1"/>
              </p:cNvSpPr>
              <p:nvPr/>
            </p:nvSpPr>
            <p:spPr bwMode="auto">
              <a:xfrm flipH="1">
                <a:off x="4568" y="2335"/>
                <a:ext cx="132" cy="69"/>
              </a:xfrm>
              <a:prstGeom prst="line">
                <a:avLst/>
              </a:prstGeom>
              <a:noFill/>
              <a:ln w="0">
                <a:solidFill>
                  <a:srgbClr val="000000"/>
                </a:solidFill>
                <a:round/>
                <a:headEnd/>
                <a:tailEnd/>
              </a:ln>
            </p:spPr>
            <p:txBody>
              <a:bodyPr>
                <a:prstTxWarp prst="textNoShape">
                  <a:avLst/>
                </a:prstTxWarp>
              </a:bodyPr>
              <a:lstStyle/>
              <a:p>
                <a:endParaRPr lang="en-US"/>
              </a:p>
            </p:txBody>
          </p:sp>
          <p:sp>
            <p:nvSpPr>
              <p:cNvPr id="8256" name="Freeform 328"/>
              <p:cNvSpPr>
                <a:spLocks/>
              </p:cNvSpPr>
              <p:nvPr/>
            </p:nvSpPr>
            <p:spPr bwMode="auto">
              <a:xfrm>
                <a:off x="4224" y="1968"/>
                <a:ext cx="526" cy="91"/>
              </a:xfrm>
              <a:custGeom>
                <a:avLst/>
                <a:gdLst>
                  <a:gd name="T0" fmla="*/ 0 w 1694"/>
                  <a:gd name="T1" fmla="*/ 0 h 336"/>
                  <a:gd name="T2" fmla="*/ 5 w 1694"/>
                  <a:gd name="T3" fmla="*/ 0 h 336"/>
                  <a:gd name="T4" fmla="*/ 5 w 1694"/>
                  <a:gd name="T5" fmla="*/ 0 h 336"/>
                  <a:gd name="T6" fmla="*/ 5 w 1694"/>
                  <a:gd name="T7" fmla="*/ 1 h 336"/>
                  <a:gd name="T8" fmla="*/ 0 w 1694"/>
                  <a:gd name="T9" fmla="*/ 1 h 336"/>
                  <a:gd name="T10" fmla="*/ 0 w 1694"/>
                  <a:gd name="T11" fmla="*/ 0 h 336"/>
                  <a:gd name="T12" fmla="*/ 0 60000 65536"/>
                  <a:gd name="T13" fmla="*/ 0 60000 65536"/>
                  <a:gd name="T14" fmla="*/ 0 60000 65536"/>
                  <a:gd name="T15" fmla="*/ 0 60000 65536"/>
                  <a:gd name="T16" fmla="*/ 0 60000 65536"/>
                  <a:gd name="T17" fmla="*/ 0 60000 65536"/>
                  <a:gd name="T18" fmla="*/ 0 w 1694"/>
                  <a:gd name="T19" fmla="*/ 0 h 336"/>
                  <a:gd name="T20" fmla="*/ 1694 w 1694"/>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1694" h="336">
                    <a:moveTo>
                      <a:pt x="0" y="0"/>
                    </a:moveTo>
                    <a:lnTo>
                      <a:pt x="1658" y="0"/>
                    </a:lnTo>
                    <a:lnTo>
                      <a:pt x="1694" y="36"/>
                    </a:lnTo>
                    <a:lnTo>
                      <a:pt x="1694" y="336"/>
                    </a:lnTo>
                    <a:lnTo>
                      <a:pt x="0" y="336"/>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257" name="Freeform 329"/>
              <p:cNvSpPr>
                <a:spLocks/>
              </p:cNvSpPr>
              <p:nvPr/>
            </p:nvSpPr>
            <p:spPr bwMode="auto">
              <a:xfrm>
                <a:off x="4739" y="1968"/>
                <a:ext cx="11" cy="10"/>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258" name="Rectangle 330"/>
              <p:cNvSpPr>
                <a:spLocks noChangeArrowheads="1"/>
              </p:cNvSpPr>
              <p:nvPr/>
            </p:nvSpPr>
            <p:spPr bwMode="auto">
              <a:xfrm>
                <a:off x="4307" y="1970"/>
                <a:ext cx="124"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ºÐ»ê È¯°æÀÇ ÇÏµå¿þ¾î¹× ³×Æ®¿÷À¸·ÎÀÇ Á¤º¸ ½Ã½ºÅÛ ¿¬°á ¸ðµ¨</a:t>
                </a:r>
                <a:endParaRPr lang="en-AU" sz="2000">
                  <a:latin typeface="Arial Narrow" pitchFamily="-65" charset="0"/>
                </a:endParaRPr>
              </a:p>
            </p:txBody>
          </p:sp>
          <p:sp>
            <p:nvSpPr>
              <p:cNvPr id="8259" name="Rectangle 331"/>
              <p:cNvSpPr>
                <a:spLocks noChangeArrowheads="1"/>
              </p:cNvSpPr>
              <p:nvPr/>
            </p:nvSpPr>
            <p:spPr bwMode="auto">
              <a:xfrm>
                <a:off x="4262" y="1977"/>
                <a:ext cx="52"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95 : Å¬¶óÀÌ¾ðÆ®</a:t>
                </a:r>
                <a:endParaRPr lang="en-AU" sz="2000">
                  <a:latin typeface="Arial Narrow" pitchFamily="-65" charset="0"/>
                </a:endParaRPr>
              </a:p>
            </p:txBody>
          </p:sp>
          <p:sp>
            <p:nvSpPr>
              <p:cNvPr id="8260" name="Rectangle 332"/>
              <p:cNvSpPr>
                <a:spLocks noChangeArrowheads="1"/>
              </p:cNvSpPr>
              <p:nvPr/>
            </p:nvSpPr>
            <p:spPr bwMode="auto">
              <a:xfrm>
                <a:off x="4257" y="1984"/>
                <a:ext cx="46"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NT: ÀÀ¿ë¼­¹ö</a:t>
                </a:r>
                <a:endParaRPr lang="en-AU" sz="2000">
                  <a:latin typeface="Arial Narrow" pitchFamily="-65" charset="0"/>
                </a:endParaRPr>
              </a:p>
            </p:txBody>
          </p:sp>
          <p:sp>
            <p:nvSpPr>
              <p:cNvPr id="8261" name="Rectangle 333"/>
              <p:cNvSpPr>
                <a:spLocks noChangeArrowheads="1"/>
              </p:cNvSpPr>
              <p:nvPr/>
            </p:nvSpPr>
            <p:spPr bwMode="auto">
              <a:xfrm>
                <a:off x="4294" y="1992"/>
                <a:ext cx="10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À¯´Ð½º ¸Ó½Å: ÀÀ¿ë ¼­¹ö ¹× µ¥ÀÌÅ¸ ¼­¹ö, Åë½Å ¼­¹ö</a:t>
                </a:r>
                <a:endParaRPr lang="en-AU" sz="2000">
                  <a:latin typeface="Arial Narrow" pitchFamily="-65" charset="0"/>
                </a:endParaRPr>
              </a:p>
            </p:txBody>
          </p:sp>
          <p:sp>
            <p:nvSpPr>
              <p:cNvPr id="8262" name="Rectangle 334"/>
              <p:cNvSpPr>
                <a:spLocks noChangeArrowheads="1"/>
              </p:cNvSpPr>
              <p:nvPr/>
            </p:nvSpPr>
            <p:spPr bwMode="auto">
              <a:xfrm>
                <a:off x="4281" y="1999"/>
                <a:ext cx="8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IBM ¸ÞÀÎÇÁ·¹ÀÓ: µ¥ÀÌÅ¸ ¼­¹ö, Åë½Å ¼­¹ö</a:t>
                </a:r>
                <a:endParaRPr lang="en-AU" sz="2000">
                  <a:latin typeface="Arial Narrow" pitchFamily="-65" charset="0"/>
                </a:endParaRPr>
              </a:p>
            </p:txBody>
          </p:sp>
          <p:grpSp>
            <p:nvGrpSpPr>
              <p:cNvPr id="15" name="Group 335"/>
              <p:cNvGrpSpPr>
                <a:grpSpLocks/>
              </p:cNvGrpSpPr>
              <p:nvPr/>
            </p:nvGrpSpPr>
            <p:grpSpPr bwMode="auto">
              <a:xfrm>
                <a:off x="4243" y="2086"/>
                <a:ext cx="120" cy="86"/>
                <a:chOff x="4272" y="2097"/>
                <a:chExt cx="120" cy="86"/>
              </a:xfrm>
            </p:grpSpPr>
            <p:sp>
              <p:nvSpPr>
                <p:cNvPr id="8264" name="Rectangle 336"/>
                <p:cNvSpPr>
                  <a:spLocks noChangeArrowheads="1"/>
                </p:cNvSpPr>
                <p:nvPr/>
              </p:nvSpPr>
              <p:spPr bwMode="auto">
                <a:xfrm>
                  <a:off x="4272" y="2112"/>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65" name="Freeform 337"/>
                <p:cNvSpPr>
                  <a:spLocks/>
                </p:cNvSpPr>
                <p:nvPr/>
              </p:nvSpPr>
              <p:spPr bwMode="auto">
                <a:xfrm>
                  <a:off x="4272" y="2097"/>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66" name="Freeform 338"/>
                <p:cNvSpPr>
                  <a:spLocks/>
                </p:cNvSpPr>
                <p:nvPr/>
              </p:nvSpPr>
              <p:spPr bwMode="auto">
                <a:xfrm>
                  <a:off x="4357" y="2097"/>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grpSp>
        </p:grpSp>
      </p:grpSp>
      <p:sp>
        <p:nvSpPr>
          <p:cNvPr id="8197" name="Oval 339"/>
          <p:cNvSpPr>
            <a:spLocks noChangeArrowheads="1"/>
          </p:cNvSpPr>
          <p:nvPr/>
        </p:nvSpPr>
        <p:spPr bwMode="auto">
          <a:xfrm>
            <a:off x="4343400" y="4648200"/>
            <a:ext cx="3048000" cy="198120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Map</a:t>
            </a:r>
            <a:br>
              <a:rPr lang="en-US" dirty="0" smtClean="0"/>
            </a:br>
            <a:r>
              <a:rPr lang="en-US" b="0" i="1" dirty="0" err="1" smtClean="0"/>
              <a:t>http://cagrid-portal.nci.nih.gov</a:t>
            </a:r>
            <a:r>
              <a:rPr lang="en-US" b="0" i="1" dirty="0" smtClean="0"/>
              <a:t>/</a:t>
            </a:r>
            <a:endParaRPr lang="en-US" b="0" i="1"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440770"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441794"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441795" name="Document" r:id="rId4"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442818"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442819" name="Document" r:id="rId3"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 and Discovery Specifications view</a:t>
            </a:r>
            <a:endParaRPr lang="en-US" dirty="0"/>
          </a:p>
        </p:txBody>
      </p:sp>
      <p:sp>
        <p:nvSpPr>
          <p:cNvPr id="3" name="Content Placeholder 2"/>
          <p:cNvSpPr>
            <a:spLocks noGrp="1"/>
          </p:cNvSpPr>
          <p:nvPr>
            <p:ph idx="1"/>
          </p:nvPr>
        </p:nvSpPr>
        <p:spPr/>
        <p:txBody>
          <a:bodyPr/>
          <a:lstStyle/>
          <a:p>
            <a:r>
              <a:rPr lang="en-US" sz="2000" dirty="0" smtClean="0"/>
              <a:t>Services’ Metadata is exposed as WSRF </a:t>
            </a:r>
            <a:r>
              <a:rPr lang="en-US" sz="2000" dirty="0" err="1" smtClean="0"/>
              <a:t>ResourceProperties</a:t>
            </a:r>
            <a:r>
              <a:rPr lang="en-US" sz="2000" dirty="0" smtClean="0"/>
              <a:t> of singleton Resource via standard RP interfaces</a:t>
            </a:r>
          </a:p>
          <a:p>
            <a:r>
              <a:rPr lang="en-US" sz="2000" dirty="0" smtClean="0"/>
              <a:t>Registration to Index Service is performed via WS-</a:t>
            </a:r>
            <a:r>
              <a:rPr lang="en-US" sz="2000" dirty="0" err="1" smtClean="0"/>
              <a:t>ServiceGroup</a:t>
            </a:r>
            <a:r>
              <a:rPr lang="en-US" sz="2000" dirty="0" smtClean="0"/>
              <a:t> specification</a:t>
            </a:r>
          </a:p>
          <a:p>
            <a:r>
              <a:rPr lang="en-US" sz="2000" dirty="0" smtClean="0"/>
              <a:t>Soft state registration and deregistration performed via WS-</a:t>
            </a:r>
            <a:r>
              <a:rPr lang="en-US" sz="2000" dirty="0" err="1" smtClean="0"/>
              <a:t>ResourceLifetime</a:t>
            </a:r>
            <a:endParaRPr lang="en-US" sz="2000" dirty="0" smtClean="0"/>
          </a:p>
          <a:p>
            <a:r>
              <a:rPr lang="en-US" sz="2000" dirty="0" smtClean="0"/>
              <a:t>Discovery from Index Service is performed via XPath profile of WSRF </a:t>
            </a:r>
            <a:r>
              <a:rPr lang="en-US" sz="2000" dirty="0" err="1" smtClean="0"/>
              <a:t>QueryResourceProperties</a:t>
            </a:r>
            <a:r>
              <a:rPr lang="en-US" sz="2000" dirty="0" smtClean="0"/>
              <a:t> </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dirty="0"/>
              <a:t>Discovery API Client</a:t>
            </a:r>
            <a:r>
              <a:rPr lang="en-US" dirty="0" smtClean="0"/>
              <a:t> – Example Methods</a:t>
            </a:r>
            <a:endParaRPr lang="en-GB" dirty="0"/>
          </a:p>
        </p:txBody>
      </p:sp>
      <p:sp>
        <p:nvSpPr>
          <p:cNvPr id="527363" name="Rectangle 3"/>
          <p:cNvSpPr>
            <a:spLocks noGrp="1" noChangeArrowheads="1"/>
          </p:cNvSpPr>
          <p:nvPr>
            <p:ph type="body" idx="1"/>
          </p:nvPr>
        </p:nvSpPr>
        <p:spPr>
          <a:xfrm>
            <a:off x="304800" y="1371600"/>
            <a:ext cx="8458200" cy="5257800"/>
          </a:xfrm>
        </p:spPr>
        <p:txBody>
          <a:bodyPr/>
          <a:lstStyle/>
          <a:p>
            <a:pPr>
              <a:lnSpc>
                <a:spcPct val="80000"/>
              </a:lnSpc>
            </a:pPr>
            <a:r>
              <a:rPr lang="en-US" sz="2000" dirty="0"/>
              <a:t>Searches based on service level metadata</a:t>
            </a:r>
          </a:p>
          <a:p>
            <a:pPr lvl="1">
              <a:lnSpc>
                <a:spcPct val="80000"/>
              </a:lnSpc>
            </a:pPr>
            <a:r>
              <a:rPr lang="en-US" sz="2000" i="1" dirty="0"/>
              <a:t>E.g. </a:t>
            </a:r>
            <a:r>
              <a:rPr lang="en-US" sz="2000" i="1" dirty="0" err="1"/>
              <a:t>discoverServicesByResearchCenter</a:t>
            </a:r>
            <a:r>
              <a:rPr lang="en-US" sz="2000" i="1" dirty="0"/>
              <a:t> </a:t>
            </a:r>
          </a:p>
          <a:p>
            <a:pPr lvl="1">
              <a:lnSpc>
                <a:spcPct val="80000"/>
              </a:lnSpc>
            </a:pPr>
            <a:endParaRPr lang="en-US" sz="2000" i="1" dirty="0"/>
          </a:p>
          <a:p>
            <a:pPr>
              <a:lnSpc>
                <a:spcPct val="80000"/>
              </a:lnSpc>
            </a:pPr>
            <a:r>
              <a:rPr lang="en-US" sz="2000" dirty="0"/>
              <a:t>Searches based on semantic annotation</a:t>
            </a:r>
            <a:r>
              <a:rPr lang="en-US" sz="2000" b="0" dirty="0"/>
              <a:t> </a:t>
            </a:r>
          </a:p>
          <a:p>
            <a:pPr lvl="1">
              <a:lnSpc>
                <a:spcPct val="80000"/>
              </a:lnSpc>
            </a:pPr>
            <a:r>
              <a:rPr lang="en-US" sz="2000" i="1" dirty="0"/>
              <a:t>E.g. </a:t>
            </a:r>
            <a:r>
              <a:rPr lang="en-US" sz="2000" i="1" dirty="0" err="1"/>
              <a:t>discoverDataServicesByModelConceptCode</a:t>
            </a:r>
            <a:endParaRPr lang="en-US" sz="2000" i="1" dirty="0"/>
          </a:p>
          <a:p>
            <a:pPr lvl="1">
              <a:lnSpc>
                <a:spcPct val="80000"/>
              </a:lnSpc>
            </a:pPr>
            <a:endParaRPr lang="en-US" sz="2000" i="1" dirty="0"/>
          </a:p>
          <a:p>
            <a:pPr>
              <a:lnSpc>
                <a:spcPct val="80000"/>
              </a:lnSpc>
            </a:pPr>
            <a:r>
              <a:rPr lang="en-US" sz="2000" dirty="0"/>
              <a:t>Searches based on operation </a:t>
            </a:r>
            <a:r>
              <a:rPr lang="en-US" sz="2000" dirty="0" smtClean="0"/>
              <a:t>metadata</a:t>
            </a:r>
          </a:p>
          <a:p>
            <a:pPr lvl="1">
              <a:lnSpc>
                <a:spcPct val="80000"/>
              </a:lnSpc>
            </a:pPr>
            <a:r>
              <a:rPr lang="en-US" sz="2000" i="1" dirty="0" smtClean="0"/>
              <a:t>E.g. </a:t>
            </a:r>
            <a:r>
              <a:rPr lang="en-US" sz="2000" i="1" dirty="0" err="1" smtClean="0"/>
              <a:t>discoverServicesByOperationName</a:t>
            </a:r>
            <a:endParaRPr lang="en-US" sz="2000" i="1" dirty="0" smtClean="0"/>
          </a:p>
          <a:p>
            <a:pPr lvl="1">
              <a:lnSpc>
                <a:spcPct val="80000"/>
              </a:lnSpc>
            </a:pPr>
            <a:endParaRPr lang="en-US" sz="2000" dirty="0" smtClean="0"/>
          </a:p>
          <a:p>
            <a:pPr>
              <a:lnSpc>
                <a:spcPct val="80000"/>
              </a:lnSpc>
            </a:pPr>
            <a:r>
              <a:rPr lang="en-US" sz="2000" dirty="0"/>
              <a:t>Searches based on information model metadata (for data services)</a:t>
            </a:r>
          </a:p>
          <a:p>
            <a:pPr lvl="1">
              <a:lnSpc>
                <a:spcPct val="80000"/>
              </a:lnSpc>
            </a:pPr>
            <a:r>
              <a:rPr lang="en-US" sz="2000" i="1" dirty="0"/>
              <a:t>E.g. </a:t>
            </a:r>
            <a:r>
              <a:rPr lang="en-US" sz="2000" i="1" dirty="0" err="1"/>
              <a:t>discoverDataServicesByExposedClass</a:t>
            </a:r>
            <a:endParaRPr lang="en-US" sz="2000" i="1" dirty="0"/>
          </a:p>
          <a:p>
            <a:pPr lvl="1">
              <a:lnSpc>
                <a:spcPct val="80000"/>
              </a:lnSpc>
              <a:buFontTx/>
              <a:buNone/>
            </a:pPr>
            <a:endParaRPr lang="en-US" sz="2000" dirty="0" smtClean="0"/>
          </a:p>
          <a:p>
            <a:pPr>
              <a:lnSpc>
                <a:spcPct val="80000"/>
              </a:lnSpc>
            </a:pPr>
            <a:r>
              <a:rPr lang="en-US" sz="2000" i="1" dirty="0" smtClean="0"/>
              <a:t>(internally </a:t>
            </a:r>
            <a:r>
              <a:rPr lang="en-US" sz="2000" i="1" dirty="0" smtClean="0"/>
              <a:t>used to implement all other methods) </a:t>
            </a:r>
            <a:r>
              <a:rPr lang="en-US" sz="2000" dirty="0" smtClean="0"/>
              <a:t>Searched </a:t>
            </a:r>
            <a:r>
              <a:rPr lang="en-US" sz="2000" dirty="0"/>
              <a:t>based on XPath leveraging Service Metadata XML</a:t>
            </a:r>
          </a:p>
          <a:p>
            <a:pPr lvl="1">
              <a:lnSpc>
                <a:spcPct val="80000"/>
              </a:lnSpc>
            </a:pPr>
            <a:r>
              <a:rPr lang="en-US" sz="2000" i="1" dirty="0" err="1"/>
              <a:t>discoverByFilter</a:t>
            </a:r>
            <a:r>
              <a:rPr lang="en-US" sz="2000" i="1" dirty="0"/>
              <a:t> (String </a:t>
            </a:r>
            <a:r>
              <a:rPr lang="en-US" sz="2000" i="1" dirty="0" err="1"/>
              <a:t>xpathPredicate</a:t>
            </a:r>
            <a:r>
              <a:rPr lang="en-US" sz="2000" i="1" dirty="0"/>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29411" name="Rectangle 3"/>
          <p:cNvSpPr>
            <a:spLocks noGrp="1" noChangeArrowheads="1"/>
          </p:cNvSpPr>
          <p:nvPr>
            <p:ph type="body" idx="1"/>
          </p:nvPr>
        </p:nvSpPr>
        <p:spPr/>
        <p:txBody>
          <a:bodyPr/>
          <a:lstStyle/>
          <a:p>
            <a:pPr>
              <a:buFontTx/>
              <a:buNone/>
            </a:pPr>
            <a:r>
              <a:rPr lang="en-US"/>
              <a:t>//Index service on production caGrid</a:t>
            </a:r>
          </a:p>
          <a:p>
            <a:pPr>
              <a:buFontTx/>
              <a:buNone/>
            </a:pPr>
            <a:r>
              <a:rPr lang="en-US"/>
              <a:t>String serviceURL="</a:t>
            </a:r>
            <a:r>
              <a:rPr lang="en-US">
                <a:hlinkClick r:id="rId3"/>
              </a:rPr>
              <a:t>http://cagrid-index.nci.nih.gov:8080/wsrf/services/DefaultIndexService</a:t>
            </a:r>
            <a:r>
              <a:rPr lang="en-US"/>
              <a:t>";</a:t>
            </a:r>
          </a:p>
          <a:p>
            <a:pPr>
              <a:buFontTx/>
              <a:buNone/>
            </a:pPr>
            <a:endParaRPr lang="en-US"/>
          </a:p>
          <a:p>
            <a:pPr>
              <a:buFontTx/>
              <a:buNone/>
            </a:pPr>
            <a:r>
              <a:rPr lang="en-US"/>
              <a:t>// create a DiscoveryClient  instance</a:t>
            </a:r>
          </a:p>
          <a:p>
            <a:pPr>
              <a:buFontTx/>
              <a:buNone/>
            </a:pPr>
            <a:r>
              <a:rPr lang="en-US"/>
              <a:t>DiscoveryClient client = new DiscoveryClient(serviceURL);</a:t>
            </a:r>
          </a:p>
          <a:p>
            <a:pPr>
              <a:buFontTx/>
              <a:buNone/>
            </a:pPr>
            <a:endParaRPr lang="en-GB"/>
          </a:p>
          <a:p>
            <a:pPr>
              <a:buFontTx/>
              <a:buNone/>
            </a:pPr>
            <a:r>
              <a:rPr lang="en-GB"/>
              <a:t>//discover services by keyword</a:t>
            </a:r>
          </a:p>
          <a:p>
            <a:pPr>
              <a:buFontTx/>
              <a:buNone/>
            </a:pPr>
            <a:r>
              <a:rPr lang="en-GB"/>
              <a:t>EndpointReferenceType[] endPointReferenceArr = client.</a:t>
            </a:r>
            <a:r>
              <a:rPr lang="en-GB">
                <a:solidFill>
                  <a:srgbClr val="FF3300"/>
                </a:solidFill>
              </a:rPr>
              <a:t>discoverServicesBySearchString(“Protein”)</a:t>
            </a:r>
            <a:r>
              <a:rPr lang="en-GB"/>
              <a:t>;</a:t>
            </a:r>
          </a:p>
          <a:p>
            <a:pPr>
              <a:buFontTx/>
              <a:buNone/>
            </a:pPr>
            <a:endParaRPr lang="en-GB"/>
          </a:p>
          <a:p>
            <a:pPr>
              <a:buFontTx/>
              <a:buNone/>
            </a:pPr>
            <a:r>
              <a:rPr lang="en-GB"/>
              <a:t>//list URLs for returned services</a:t>
            </a:r>
          </a:p>
          <a:p>
            <a:pPr>
              <a:buFontTx/>
              <a:buNone/>
            </a:pPr>
            <a:r>
              <a:rPr lang="en-GB"/>
              <a:t>for (int i=0; i &lt; endPointReferenceArr.length; i++){</a:t>
            </a:r>
          </a:p>
          <a:p>
            <a:pPr lvl="1">
              <a:buFontTx/>
              <a:buNone/>
            </a:pPr>
            <a:r>
              <a:rPr lang="en-GB" b="1"/>
              <a:t>System.out.println("Address: "+</a:t>
            </a:r>
            <a:r>
              <a:rPr lang="en-GB" b="1">
                <a:solidFill>
                  <a:srgbClr val="FF3300"/>
                </a:solidFill>
              </a:rPr>
              <a:t>endPointReferenceArr[i].getAddress()</a:t>
            </a:r>
            <a:r>
              <a:rPr lang="en-GB" b="1"/>
              <a:t>);</a:t>
            </a:r>
          </a:p>
          <a:p>
            <a:pPr lvl="1">
              <a:buFontTx/>
              <a:buNone/>
            </a:pPr>
            <a:r>
              <a:rPr lang="en-GB" b="1"/>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Metadata API - MetadataUtils</a:t>
            </a:r>
          </a:p>
        </p:txBody>
      </p:sp>
      <p:sp>
        <p:nvSpPr>
          <p:cNvPr id="533507" name="Rectangle 3"/>
          <p:cNvSpPr>
            <a:spLocks noGrp="1" noChangeArrowheads="1"/>
          </p:cNvSpPr>
          <p:nvPr>
            <p:ph type="body" idx="1"/>
          </p:nvPr>
        </p:nvSpPr>
        <p:spPr/>
        <p:txBody>
          <a:bodyPr/>
          <a:lstStyle/>
          <a:p>
            <a:r>
              <a:rPr lang="en-US" sz="2400"/>
              <a:t>Used to access and manipulate instances of service metadata </a:t>
            </a:r>
          </a:p>
          <a:p>
            <a:pPr>
              <a:buFontTx/>
              <a:buNone/>
            </a:pPr>
            <a:endParaRPr lang="en-US" sz="2400"/>
          </a:p>
          <a:p>
            <a:r>
              <a:rPr lang="en-US" sz="2400"/>
              <a:t>Complements the Discovery API;</a:t>
            </a:r>
          </a:p>
          <a:p>
            <a:pPr lvl="1"/>
            <a:r>
              <a:rPr lang="en-US" sz="2400"/>
              <a:t>Once a service is discovered MetadataUtils’s methods can be used to access and inspect the full metadata for the service</a:t>
            </a:r>
            <a:endParaRPr lang="en-GB" sz="24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GB" dirty="0"/>
              <a:t>Metadata API – </a:t>
            </a:r>
            <a:r>
              <a:rPr lang="en-GB" dirty="0" err="1"/>
              <a:t>MetadataUtils</a:t>
            </a:r>
            <a:r>
              <a:rPr lang="en-GB" dirty="0" smtClean="0"/>
              <a:t> Example Methods</a:t>
            </a:r>
            <a:endParaRPr lang="en-GB" dirty="0"/>
          </a:p>
        </p:txBody>
      </p:sp>
      <p:sp>
        <p:nvSpPr>
          <p:cNvPr id="535555" name="Rectangle 3"/>
          <p:cNvSpPr>
            <a:spLocks noGrp="1" noChangeArrowheads="1"/>
          </p:cNvSpPr>
          <p:nvPr>
            <p:ph type="body" idx="1"/>
          </p:nvPr>
        </p:nvSpPr>
        <p:spPr/>
        <p:txBody>
          <a:bodyPr/>
          <a:lstStyle/>
          <a:p>
            <a:r>
              <a:rPr lang="en-US" sz="2000" dirty="0"/>
              <a:t>Retrieves the service metadata or domain model from the specified service.</a:t>
            </a:r>
            <a:endParaRPr lang="en-US" sz="2000" i="1" dirty="0"/>
          </a:p>
          <a:p>
            <a:pPr lvl="1"/>
            <a:r>
              <a:rPr lang="en-US" sz="2000" i="1" dirty="0" err="1"/>
              <a:t>getServiceMetadata</a:t>
            </a:r>
            <a:r>
              <a:rPr lang="en-US" sz="2000" i="1" dirty="0" smtClean="0"/>
              <a:t> </a:t>
            </a:r>
          </a:p>
          <a:p>
            <a:pPr lvl="1"/>
            <a:r>
              <a:rPr lang="en-US" sz="2000" i="1" dirty="0" err="1" smtClean="0"/>
              <a:t>getDomainModel</a:t>
            </a:r>
            <a:endParaRPr lang="en-US" sz="2000" i="1" dirty="0" smtClean="0"/>
          </a:p>
          <a:p>
            <a:pPr lvl="1"/>
            <a:endParaRPr lang="en-US" sz="2000" i="1" dirty="0"/>
          </a:p>
          <a:p>
            <a:r>
              <a:rPr lang="en-US" sz="2000" dirty="0"/>
              <a:t>Writes/reads the XML representation of the service metadata to/from the specified writer/reader:</a:t>
            </a:r>
            <a:endParaRPr lang="en-US" sz="2000" i="1" dirty="0"/>
          </a:p>
          <a:p>
            <a:pPr lvl="1"/>
            <a:r>
              <a:rPr lang="en-US" sz="2000" i="1" dirty="0" err="1"/>
              <a:t>serializeServiceMetadata</a:t>
            </a:r>
            <a:endParaRPr lang="en-US" sz="2000" i="1" dirty="0"/>
          </a:p>
          <a:p>
            <a:pPr lvl="1"/>
            <a:r>
              <a:rPr lang="en-US" sz="2000" i="1" dirty="0" err="1"/>
              <a:t>deserializeServiceMetadata</a:t>
            </a:r>
            <a:r>
              <a:rPr lang="en-US" sz="2000" i="1" dirty="0"/>
              <a:t> </a:t>
            </a:r>
          </a:p>
          <a:p>
            <a:pPr lvl="1"/>
            <a:endParaRPr lang="en-US" sz="2000" i="1" dirty="0"/>
          </a:p>
          <a:p>
            <a:r>
              <a:rPr lang="en-US" sz="2000" dirty="0"/>
              <a:t>Writes/reads the XML representation of the domain model to/from the specified writer/reader:</a:t>
            </a:r>
            <a:endParaRPr lang="en-US" sz="2000" i="1" dirty="0"/>
          </a:p>
          <a:p>
            <a:pPr lvl="1"/>
            <a:r>
              <a:rPr lang="en-US" sz="2000" i="1" dirty="0" err="1"/>
              <a:t>serializeDomainModel</a:t>
            </a:r>
            <a:r>
              <a:rPr lang="en-US" sz="2000" i="1" dirty="0"/>
              <a:t> </a:t>
            </a:r>
          </a:p>
          <a:p>
            <a:pPr lvl="1"/>
            <a:r>
              <a:rPr lang="en-US" sz="2000" i="1" dirty="0" err="1"/>
              <a:t>deserializeDomainModel</a:t>
            </a:r>
            <a:endParaRPr lang="en-US" sz="2000" i="1" dirty="0"/>
          </a:p>
          <a:p>
            <a:endParaRPr lang="en-GB" sz="20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t>Metadata API – MetadataUtils - Example</a:t>
            </a:r>
          </a:p>
        </p:txBody>
      </p:sp>
      <p:sp>
        <p:nvSpPr>
          <p:cNvPr id="537603" name="Rectangle 3"/>
          <p:cNvSpPr>
            <a:spLocks noGrp="1" noChangeArrowheads="1"/>
          </p:cNvSpPr>
          <p:nvPr>
            <p:ph type="body" idx="1"/>
          </p:nvPr>
        </p:nvSpPr>
        <p:spPr>
          <a:xfrm>
            <a:off x="304800" y="1371600"/>
            <a:ext cx="8458200" cy="5334000"/>
          </a:xfrm>
        </p:spPr>
        <p:txBody>
          <a:bodyPr/>
          <a:lstStyle/>
          <a:p>
            <a:pPr>
              <a:lnSpc>
                <a:spcPct val="90000"/>
              </a:lnSpc>
              <a:buFontTx/>
              <a:buNone/>
            </a:pPr>
            <a:r>
              <a:rPr lang="en-GB" sz="1400"/>
              <a:t>//discover services by concept code used to annotate the model such as C17021 (Protein) </a:t>
            </a:r>
          </a:p>
          <a:p>
            <a:pPr>
              <a:lnSpc>
                <a:spcPct val="90000"/>
              </a:lnSpc>
              <a:buFontTx/>
              <a:buNone/>
            </a:pPr>
            <a:r>
              <a:rPr lang="en-GB" sz="1400"/>
              <a:t>EndpointReferenceType[] endPointReferenceArr = client.</a:t>
            </a:r>
            <a:r>
              <a:rPr lang="en-GB" sz="1400">
                <a:solidFill>
                  <a:srgbClr val="FF3300"/>
                </a:solidFill>
              </a:rPr>
              <a:t>discoverServicesByModelConceptCode(“C17021”)</a:t>
            </a:r>
            <a:r>
              <a:rPr lang="en-GB" sz="1400"/>
              <a:t>;</a:t>
            </a:r>
          </a:p>
          <a:p>
            <a:pPr>
              <a:lnSpc>
                <a:spcPct val="90000"/>
              </a:lnSpc>
              <a:buFontTx/>
              <a:buNone/>
            </a:pPr>
            <a:endParaRPr lang="en-GB" sz="1400"/>
          </a:p>
          <a:p>
            <a:pPr>
              <a:lnSpc>
                <a:spcPct val="90000"/>
              </a:lnSpc>
              <a:buFontTx/>
              <a:buNone/>
            </a:pPr>
            <a:r>
              <a:rPr lang="en-GB" sz="1400"/>
              <a:t>for (int i=0; i &lt; endPointReferenceArr.length; i++){</a:t>
            </a:r>
          </a:p>
          <a:p>
            <a:pPr>
              <a:lnSpc>
                <a:spcPct val="90000"/>
              </a:lnSpc>
              <a:buFontTx/>
              <a:buNone/>
            </a:pPr>
            <a:r>
              <a:rPr lang="en-GB" sz="1400"/>
              <a:t>	 //retrieve service metadata for the service</a:t>
            </a:r>
          </a:p>
          <a:p>
            <a:pPr lvl="1">
              <a:lnSpc>
                <a:spcPct val="90000"/>
              </a:lnSpc>
              <a:buFontTx/>
              <a:buNone/>
            </a:pPr>
            <a:r>
              <a:rPr lang="en-GB" sz="1400" b="1">
                <a:solidFill>
                  <a:srgbClr val="FF3300"/>
                </a:solidFill>
              </a:rPr>
              <a:t>ServiceMetadata</a:t>
            </a:r>
            <a:r>
              <a:rPr lang="en-GB" sz="1400" b="1"/>
              <a:t> serviceMetadata=</a:t>
            </a:r>
            <a:r>
              <a:rPr lang="en-GB" sz="1400" b="1">
                <a:solidFill>
                  <a:srgbClr val="FF3300"/>
                </a:solidFill>
              </a:rPr>
              <a:t>MetadataUtils.getServiceMetadata(endPointReferenceArr[i]);</a:t>
            </a:r>
          </a:p>
          <a:p>
            <a:pPr lvl="1">
              <a:lnSpc>
                <a:spcPct val="90000"/>
              </a:lnSpc>
              <a:buFontTx/>
              <a:buNone/>
            </a:pPr>
            <a:endParaRPr lang="en-GB" sz="1400" b="1"/>
          </a:p>
          <a:p>
            <a:pPr lvl="1">
              <a:lnSpc>
                <a:spcPct val="90000"/>
              </a:lnSpc>
              <a:buFontTx/>
              <a:buNone/>
            </a:pPr>
            <a:r>
              <a:rPr lang="en-GB" sz="1400" b="1"/>
              <a:t>//print host center information</a:t>
            </a:r>
          </a:p>
          <a:p>
            <a:pPr lvl="1">
              <a:lnSpc>
                <a:spcPct val="90000"/>
              </a:lnSpc>
              <a:buFontTx/>
              <a:buNone/>
            </a:pPr>
            <a:r>
              <a:rPr lang="en-GB" sz="1400" b="1"/>
              <a:t>System.out.println("Hosting Center: "+</a:t>
            </a:r>
            <a:r>
              <a:rPr lang="en-GB" sz="1400" b="1">
                <a:solidFill>
                  <a:srgbClr val="FF3300"/>
                </a:solidFill>
              </a:rPr>
              <a:t>serviceMetadata.getHostingResearchCenter().getResearchCenter().getDisplayName()</a:t>
            </a:r>
            <a:r>
              <a:rPr lang="en-GB" sz="1400" b="1"/>
              <a:t>);</a:t>
            </a:r>
          </a:p>
          <a:p>
            <a:pPr>
              <a:lnSpc>
                <a:spcPct val="90000"/>
              </a:lnSpc>
              <a:buFontTx/>
              <a:buNone/>
            </a:pPr>
            <a:r>
              <a:rPr lang="en-GB" sz="1400"/>
              <a:t>	</a:t>
            </a:r>
          </a:p>
          <a:p>
            <a:pPr>
              <a:lnSpc>
                <a:spcPct val="90000"/>
              </a:lnSpc>
              <a:buFontTx/>
              <a:buNone/>
            </a:pPr>
            <a:r>
              <a:rPr lang="en-GB" sz="1400"/>
              <a:t>	//retrieve domain model for the service</a:t>
            </a:r>
          </a:p>
          <a:p>
            <a:pPr>
              <a:lnSpc>
                <a:spcPct val="90000"/>
              </a:lnSpc>
              <a:buFontTx/>
              <a:buNone/>
            </a:pPr>
            <a:r>
              <a:rPr lang="en-GB" sz="1400"/>
              <a:t>	</a:t>
            </a:r>
            <a:r>
              <a:rPr lang="en-GB" sz="1400">
                <a:solidFill>
                  <a:srgbClr val="FF3300"/>
                </a:solidFill>
              </a:rPr>
              <a:t>DomainModel</a:t>
            </a:r>
            <a:r>
              <a:rPr lang="en-GB" sz="1400"/>
              <a:t> domainModel=</a:t>
            </a:r>
            <a:r>
              <a:rPr lang="en-GB" sz="1400">
                <a:solidFill>
                  <a:srgbClr val="FF3300"/>
                </a:solidFill>
              </a:rPr>
              <a:t>MetadataUtils.getDomainModel(endPointReferenceArr[i]);</a:t>
            </a:r>
          </a:p>
          <a:p>
            <a:pPr>
              <a:lnSpc>
                <a:spcPct val="90000"/>
              </a:lnSpc>
              <a:buFontTx/>
              <a:buNone/>
            </a:pPr>
            <a:r>
              <a:rPr lang="en-GB" sz="1400">
                <a:solidFill>
                  <a:srgbClr val="FF3300"/>
                </a:solidFill>
              </a:rPr>
              <a:t>	</a:t>
            </a:r>
          </a:p>
          <a:p>
            <a:pPr>
              <a:lnSpc>
                <a:spcPct val="90000"/>
              </a:lnSpc>
              <a:buFontTx/>
              <a:buNone/>
            </a:pPr>
            <a:r>
              <a:rPr lang="en-GB" sz="1400"/>
              <a:t>	//print domain model name</a:t>
            </a:r>
            <a:endParaRPr lang="en-GB" sz="1400">
              <a:solidFill>
                <a:srgbClr val="FF3300"/>
              </a:solidFill>
            </a:endParaRPr>
          </a:p>
          <a:p>
            <a:pPr>
              <a:lnSpc>
                <a:spcPct val="90000"/>
              </a:lnSpc>
              <a:buFontTx/>
              <a:buNone/>
            </a:pPr>
            <a:r>
              <a:rPr lang="en-GB" sz="1400"/>
              <a:t>	System.out.println("Domain Model/Project Short Name: 	"+</a:t>
            </a:r>
            <a:r>
              <a:rPr lang="en-GB" sz="1400">
                <a:solidFill>
                  <a:srgbClr val="FF3300"/>
                </a:solidFill>
              </a:rPr>
              <a:t>domainModel.getProjectShortName());</a:t>
            </a:r>
          </a:p>
          <a:p>
            <a:pPr>
              <a:lnSpc>
                <a:spcPct val="90000"/>
              </a:lnSpc>
              <a:buFontTx/>
              <a:buNone/>
            </a:pPr>
            <a:r>
              <a:rPr lang="en-GB" sz="1400"/>
              <a:t>	</a:t>
            </a:r>
          </a:p>
          <a:p>
            <a:pPr>
              <a:lnSpc>
                <a:spcPct val="90000"/>
              </a:lnSpc>
              <a:buFontTx/>
              <a:buNone/>
            </a:pPr>
            <a:r>
              <a:rPr lang="en-GB" sz="1400"/>
              <a:t>	System.out.println("Address: "+endPointReferenceArr[i].getAddress());</a:t>
            </a:r>
          </a:p>
          <a:p>
            <a:pPr>
              <a:lnSpc>
                <a:spcPct val="90000"/>
              </a:lnSpc>
              <a:buFontTx/>
              <a:buNone/>
            </a:pPr>
            <a:r>
              <a:rPr lang="en-GB" sz="140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How </a:t>
            </a:r>
            <a:r>
              <a:rPr lang="en-US" dirty="0"/>
              <a:t>are caBIG™ models different?</a:t>
            </a:r>
          </a:p>
        </p:txBody>
      </p:sp>
      <p:sp>
        <p:nvSpPr>
          <p:cNvPr id="9219" name="Rectangle 3"/>
          <p:cNvSpPr>
            <a:spLocks noGrp="1" noChangeArrowheads="1"/>
          </p:cNvSpPr>
          <p:nvPr>
            <p:ph type="body" idx="1"/>
          </p:nvPr>
        </p:nvSpPr>
        <p:spPr>
          <a:xfrm>
            <a:off x="152400" y="1371600"/>
            <a:ext cx="8839200" cy="4953000"/>
          </a:xfrm>
        </p:spPr>
        <p:txBody>
          <a:bodyPr/>
          <a:lstStyle/>
          <a:p>
            <a:pPr eaLnBrk="1" hangingPunct="1">
              <a:buFontTx/>
              <a:buNone/>
            </a:pPr>
            <a:r>
              <a:rPr lang="en-US" sz="2400" b="0"/>
              <a:t>caBIG™ services are expected to have a </a:t>
            </a:r>
            <a:r>
              <a:rPr lang="en-US" sz="2400"/>
              <a:t>domain information model:</a:t>
            </a:r>
            <a:r>
              <a:rPr lang="en-US" sz="2400" b="0"/>
              <a:t> </a:t>
            </a:r>
          </a:p>
          <a:p>
            <a:pPr lvl="1" eaLnBrk="1" hangingPunct="1"/>
            <a:r>
              <a:rPr lang="en-US" sz="2400"/>
              <a:t>A Domain Information Model is a representation of our understanding of an area of knowledge</a:t>
            </a:r>
          </a:p>
          <a:p>
            <a:pPr lvl="1" eaLnBrk="1" hangingPunct="1"/>
            <a:r>
              <a:rPr lang="en-US" sz="2400"/>
              <a:t>A Domain Information Model consists of ‘Classes’ that represent ‘things’ in the real world </a:t>
            </a:r>
          </a:p>
          <a:p>
            <a:pPr lvl="1" eaLnBrk="1" hangingPunct="1"/>
            <a:r>
              <a:rPr lang="en-US" sz="2400"/>
              <a:t>In a Domain Information Model, classes contain ‘attributes’ that are characteristics of different instances of things in the real world</a:t>
            </a:r>
          </a:p>
          <a:p>
            <a:pPr eaLnBrk="1" hangingPunct="1"/>
            <a:endParaRPr lang="en-US" sz="24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API - </a:t>
            </a:r>
            <a:r>
              <a:rPr lang="en-US" dirty="0" err="1" smtClean="0"/>
              <a:t>DomainModelUtils</a:t>
            </a:r>
            <a:endParaRPr lang="en-US" dirty="0"/>
          </a:p>
        </p:txBody>
      </p:sp>
      <p:sp>
        <p:nvSpPr>
          <p:cNvPr id="3" name="Content Placeholder 2"/>
          <p:cNvSpPr>
            <a:spLocks noGrp="1"/>
          </p:cNvSpPr>
          <p:nvPr>
            <p:ph idx="1"/>
          </p:nvPr>
        </p:nvSpPr>
        <p:spPr/>
        <p:txBody>
          <a:bodyPr/>
          <a:lstStyle/>
          <a:p>
            <a:r>
              <a:rPr lang="en-US" sz="2400" dirty="0" smtClean="0"/>
              <a:t>Used to inspect instances of Data Service metadata (DomainModel)</a:t>
            </a:r>
          </a:p>
          <a:p>
            <a:r>
              <a:rPr lang="en-US" sz="2400" dirty="0" smtClean="0"/>
              <a:t>Complements the Discovery API:</a:t>
            </a:r>
          </a:p>
          <a:p>
            <a:pPr lvl="1"/>
            <a:r>
              <a:rPr lang="en-US" sz="2400" dirty="0" smtClean="0"/>
              <a:t>Once a Data Service is discovered, </a:t>
            </a:r>
            <a:r>
              <a:rPr lang="en-US" sz="2400" dirty="0" err="1" smtClean="0"/>
              <a:t>DomainModelUtils</a:t>
            </a:r>
            <a:r>
              <a:rPr lang="en-US" sz="2400" dirty="0" smtClean="0"/>
              <a:t> can be used to inspect its metadata for the purposes understanding the data model</a:t>
            </a:r>
          </a:p>
          <a:p>
            <a:r>
              <a:rPr lang="en-US" sz="2400" dirty="0" smtClean="0"/>
              <a:t>Example methods:</a:t>
            </a:r>
          </a:p>
          <a:p>
            <a:pPr lvl="1"/>
            <a:r>
              <a:rPr lang="en-US" sz="2400" dirty="0" smtClean="0"/>
              <a:t>Find a named class</a:t>
            </a:r>
          </a:p>
          <a:p>
            <a:pPr lvl="1"/>
            <a:r>
              <a:rPr lang="en-US" sz="2400" dirty="0" smtClean="0"/>
              <a:t>Find all subclasses of a named class</a:t>
            </a:r>
          </a:p>
          <a:p>
            <a:pPr lvl="1"/>
            <a:r>
              <a:rPr lang="en-US" sz="2400" dirty="0" smtClean="0"/>
              <a:t>Find common data elements between two models</a:t>
            </a:r>
          </a:p>
          <a:p>
            <a:pPr lvl="1"/>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tools to find data on the grid</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Review Material Here (30 </a:t>
            </a:r>
            <a:r>
              <a:rPr lang="en-US" dirty="0" err="1" smtClean="0"/>
              <a:t>mins):</a:t>
            </a:r>
            <a:r>
              <a:rPr lang="en-US" dirty="0" err="1" smtClean="0">
                <a:hlinkClick r:id="rId2"/>
              </a:rPr>
              <a:t>https</a:t>
            </a:r>
            <a:r>
              <a:rPr lang="en-US" dirty="0" err="1" smtClean="0">
                <a:hlinkClick r:id="rId2"/>
              </a:rPr>
              <a:t>://cabig-kc.nci.nih.gov/CaGrid/KC/index.php/</a:t>
            </a:r>
            <a:r>
              <a:rPr lang="en-US" dirty="0" err="1" smtClean="0">
                <a:hlinkClick r:id="rId2"/>
              </a:rPr>
              <a:t>Using_caBIG_Infrastructure_to_Find_and_Retrieve_Grid_Data</a:t>
            </a:r>
            <a:endParaRPr lang="en-US" dirty="0" smtClean="0"/>
          </a:p>
          <a:p>
            <a:pPr>
              <a:buNone/>
            </a:pPr>
            <a:endParaRPr lang="en-US" dirty="0" smtClean="0"/>
          </a:p>
          <a:p>
            <a:r>
              <a:rPr lang="en-US" dirty="0" smtClean="0"/>
              <a:t>Contents:</a:t>
            </a:r>
          </a:p>
          <a:p>
            <a:pPr marL="800100" lvl="1" indent="-342900">
              <a:buFont typeface="+mj-lt"/>
              <a:buAutoNum type="arabicPeriod"/>
            </a:pPr>
            <a:r>
              <a:rPr lang="en-US" dirty="0" smtClean="0"/>
              <a:t>Overview </a:t>
            </a:r>
            <a:r>
              <a:rPr lang="en-US" dirty="0" smtClean="0"/>
              <a:t>and Scenario</a:t>
            </a:r>
            <a:endParaRPr lang="en-US" dirty="0" smtClean="0"/>
          </a:p>
          <a:p>
            <a:pPr marL="800100" lvl="1" indent="-342900">
              <a:buFont typeface="+mj-lt"/>
              <a:buAutoNum type="arabicPeriod"/>
            </a:pPr>
            <a:r>
              <a:rPr lang="en-US" dirty="0" smtClean="0"/>
              <a:t>Part </a:t>
            </a:r>
            <a:r>
              <a:rPr lang="en-US" dirty="0" smtClean="0"/>
              <a:t>One: Semantic Browsing through the caDSR Web Interface</a:t>
            </a:r>
            <a:endParaRPr lang="en-US" dirty="0" smtClean="0"/>
          </a:p>
          <a:p>
            <a:pPr marL="800100" lvl="1" indent="-342900">
              <a:buFont typeface="+mj-lt"/>
              <a:buAutoNum type="arabicPeriod"/>
            </a:pPr>
            <a:r>
              <a:rPr lang="en-US" dirty="0" smtClean="0"/>
              <a:t>Part </a:t>
            </a:r>
            <a:r>
              <a:rPr lang="en-US" dirty="0" smtClean="0"/>
              <a:t>Two: Grid Search by CDE Public ID</a:t>
            </a:r>
            <a:endParaRPr lang="en-US" dirty="0" smtClean="0"/>
          </a:p>
          <a:p>
            <a:pPr marL="800100" lvl="1" indent="-342900">
              <a:buFont typeface="+mj-lt"/>
              <a:buAutoNum type="arabicPeriod"/>
            </a:pPr>
            <a:r>
              <a:rPr lang="en-US" dirty="0" smtClean="0"/>
              <a:t>Part </a:t>
            </a:r>
            <a:r>
              <a:rPr lang="en-US" dirty="0" smtClean="0"/>
              <a:t>Three: Grid Query and Retrieval of Manufacturer Data</a:t>
            </a:r>
            <a:endParaRPr lang="en-US" dirty="0" smtClean="0"/>
          </a:p>
          <a:p>
            <a:pPr marL="800100" lvl="1" indent="-342900">
              <a:buFont typeface="+mj-lt"/>
              <a:buAutoNum type="arabicPeriod"/>
            </a:pPr>
            <a:r>
              <a:rPr lang="en-US" dirty="0" smtClean="0"/>
              <a:t>Part </a:t>
            </a:r>
            <a:r>
              <a:rPr lang="en-US" dirty="0" smtClean="0"/>
              <a:t>Four: Grid search by Concept ID</a:t>
            </a:r>
            <a:endParaRPr lang="en-US" dirty="0" smtClean="0"/>
          </a:p>
          <a:p>
            <a:pPr marL="800100" lvl="1" indent="-342900">
              <a:buFont typeface="+mj-lt"/>
              <a:buAutoNum type="arabicPeriod"/>
            </a:pPr>
            <a:r>
              <a:rPr lang="en-US" dirty="0" smtClean="0"/>
              <a:t>Conclusion</a:t>
            </a:r>
            <a:endParaRPr lang="en-US" dirty="0" smtClean="0"/>
          </a:p>
          <a:p>
            <a:pPr>
              <a:buNone/>
            </a:pPr>
            <a:endParaRPr lang="en-US" dirty="0" smtClean="0"/>
          </a:p>
          <a:p>
            <a:pPr>
              <a:buNone/>
            </a:pP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4876800" y="2819400"/>
            <a:ext cx="4114800" cy="609600"/>
          </a:xfrm>
        </p:spPr>
        <p:txBody>
          <a:bodyPr/>
          <a:lstStyle/>
          <a:p>
            <a:pPr algn="r"/>
            <a:r>
              <a:rPr lang="en-US" dirty="0"/>
              <a:t>Using caGrid to for Semantic  Interoperability</a:t>
            </a:r>
          </a:p>
        </p:txBody>
      </p:sp>
      <p:sp>
        <p:nvSpPr>
          <p:cNvPr id="25603" name="Rectangle 3"/>
          <p:cNvSpPr>
            <a:spLocks noChangeArrowheads="1"/>
          </p:cNvSpPr>
          <p:nvPr/>
        </p:nvSpPr>
        <p:spPr bwMode="auto">
          <a:xfrm>
            <a:off x="4495800" y="1600200"/>
            <a:ext cx="4114800" cy="1200150"/>
          </a:xfrm>
          <a:prstGeom prst="rect">
            <a:avLst/>
          </a:prstGeom>
          <a:noFill/>
          <a:ln w="9525">
            <a:noFill/>
            <a:miter lim="800000"/>
            <a:headEnd/>
            <a:tailEnd/>
          </a:ln>
          <a:effectLst/>
        </p:spPr>
        <p:txBody>
          <a:bodyPr>
            <a:prstTxWarp prst="textNoShape">
              <a:avLst/>
            </a:prstTxWarp>
          </a:bodyPr>
          <a:lstStyle/>
          <a:p>
            <a:pPr algn="l" eaLnBrk="0" hangingPunct="0">
              <a:spcBef>
                <a:spcPct val="0"/>
              </a:spcBef>
            </a:pPr>
            <a:endParaRPr lang="en-GB" sz="2800" b="0">
              <a:solidFill>
                <a:srgbClr val="1C2674"/>
              </a:solidFill>
              <a:latin typeface="Arial" pitchFamily="-65"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8690" name="Rectangle 2"/>
          <p:cNvSpPr>
            <a:spLocks noGrp="1" noChangeArrowheads="1"/>
          </p:cNvSpPr>
          <p:nvPr>
            <p:ph type="title" idx="4294967295"/>
          </p:nvPr>
        </p:nvSpPr>
        <p:spPr/>
        <p:txBody>
          <a:bodyPr/>
          <a:lstStyle/>
          <a:p>
            <a:pPr eaLnBrk="1" hangingPunct="1"/>
            <a:r>
              <a:rPr lang="en-GB"/>
              <a:t>A Scientific User Scenario</a:t>
            </a:r>
          </a:p>
        </p:txBody>
      </p:sp>
      <p:sp>
        <p:nvSpPr>
          <p:cNvPr id="498691" name="Rectangle 3"/>
          <p:cNvSpPr>
            <a:spLocks noGrp="1" noChangeArrowheads="1"/>
          </p:cNvSpPr>
          <p:nvPr>
            <p:ph type="body" idx="4294967295"/>
          </p:nvPr>
        </p:nvSpPr>
        <p:spPr/>
        <p:txBody>
          <a:bodyPr/>
          <a:lstStyle/>
          <a:p>
            <a:pPr eaLnBrk="1" hangingPunct="1"/>
            <a:r>
              <a:rPr lang="en-US" sz="2400"/>
              <a:t>A researcher is studying human BRCA1 gene and wants to find information available in public resources on protein encoded by this gene</a:t>
            </a:r>
            <a:endParaRPr lang="en-GB" sz="2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0738" name="Rectangle 2"/>
          <p:cNvSpPr>
            <a:spLocks noGrp="1" noChangeArrowheads="1"/>
          </p:cNvSpPr>
          <p:nvPr>
            <p:ph type="title" idx="4294967295"/>
          </p:nvPr>
        </p:nvSpPr>
        <p:spPr/>
        <p:txBody>
          <a:bodyPr/>
          <a:lstStyle/>
          <a:p>
            <a:pPr eaLnBrk="1" hangingPunct="1"/>
            <a:r>
              <a:rPr lang="en-GB"/>
              <a:t>A Scientific User Scenario – Details</a:t>
            </a:r>
          </a:p>
        </p:txBody>
      </p:sp>
      <p:sp>
        <p:nvSpPr>
          <p:cNvPr id="500739" name="Rectangle 3"/>
          <p:cNvSpPr>
            <a:spLocks noGrp="1" noChangeArrowheads="1"/>
          </p:cNvSpPr>
          <p:nvPr>
            <p:ph type="body" idx="4294967295"/>
          </p:nvPr>
        </p:nvSpPr>
        <p:spPr/>
        <p:txBody>
          <a:bodyPr/>
          <a:lstStyle/>
          <a:p>
            <a:pPr eaLnBrk="1" hangingPunct="1"/>
            <a:r>
              <a:rPr lang="en-US" sz="2400"/>
              <a:t>A researcher is studying </a:t>
            </a:r>
            <a:r>
              <a:rPr lang="en-US" sz="2400" u="sng">
                <a:solidFill>
                  <a:srgbClr val="990000"/>
                </a:solidFill>
              </a:rPr>
              <a:t>human BRCA1 gene</a:t>
            </a:r>
            <a:r>
              <a:rPr lang="en-US" sz="2400"/>
              <a:t> and wants to </a:t>
            </a:r>
            <a:r>
              <a:rPr lang="en-US" sz="2400" u="sng">
                <a:solidFill>
                  <a:srgbClr val="990000"/>
                </a:solidFill>
              </a:rPr>
              <a:t>find</a:t>
            </a:r>
            <a:r>
              <a:rPr lang="en-US" sz="2400"/>
              <a:t> information available in public </a:t>
            </a:r>
            <a:r>
              <a:rPr lang="en-US" sz="2400" u="sng">
                <a:solidFill>
                  <a:srgbClr val="990000"/>
                </a:solidFill>
              </a:rPr>
              <a:t>resources</a:t>
            </a:r>
            <a:r>
              <a:rPr lang="en-US" sz="2400"/>
              <a:t> on </a:t>
            </a:r>
            <a:r>
              <a:rPr lang="en-US" sz="2400" u="sng">
                <a:solidFill>
                  <a:srgbClr val="990000"/>
                </a:solidFill>
              </a:rPr>
              <a:t>protein</a:t>
            </a:r>
            <a:r>
              <a:rPr lang="en-US" sz="2400"/>
              <a:t> encoded by this </a:t>
            </a:r>
            <a:r>
              <a:rPr lang="en-US" sz="2400" u="sng">
                <a:solidFill>
                  <a:srgbClr val="990000"/>
                </a:solidFill>
              </a:rPr>
              <a:t>gene</a:t>
            </a:r>
            <a:r>
              <a:rPr lang="en-US" sz="2400"/>
              <a:t>.</a:t>
            </a:r>
          </a:p>
          <a:p>
            <a:pPr eaLnBrk="1" hangingPunct="1">
              <a:buFontTx/>
              <a:buNone/>
            </a:pPr>
            <a:endParaRPr lang="en-US" sz="2400"/>
          </a:p>
          <a:p>
            <a:pPr eaLnBrk="1" hangingPunct="1">
              <a:buFontTx/>
              <a:buNone/>
            </a:pPr>
            <a:r>
              <a:rPr lang="en-US" sz="2400"/>
              <a:t>Reading carefully:</a:t>
            </a:r>
          </a:p>
          <a:p>
            <a:pPr eaLnBrk="1" hangingPunct="1">
              <a:buFontTx/>
              <a:buNone/>
            </a:pPr>
            <a:endParaRPr lang="en-US" sz="2400"/>
          </a:p>
          <a:p>
            <a:pPr eaLnBrk="1" hangingPunct="1"/>
            <a:r>
              <a:rPr lang="en-GB" sz="2400"/>
              <a:t>Multiple “</a:t>
            </a:r>
            <a:r>
              <a:rPr lang="en-GB" sz="2400">
                <a:solidFill>
                  <a:srgbClr val="990000"/>
                </a:solidFill>
              </a:rPr>
              <a:t>resources”</a:t>
            </a:r>
            <a:endParaRPr lang="en-GB" sz="2400"/>
          </a:p>
          <a:p>
            <a:pPr eaLnBrk="1" hangingPunct="1"/>
            <a:r>
              <a:rPr lang="en-GB" sz="2400">
                <a:solidFill>
                  <a:srgbClr val="990000"/>
                </a:solidFill>
              </a:rPr>
              <a:t>“Gene” </a:t>
            </a:r>
            <a:r>
              <a:rPr lang="en-GB" sz="2400"/>
              <a:t>and </a:t>
            </a:r>
            <a:r>
              <a:rPr lang="en-GB" sz="2400">
                <a:solidFill>
                  <a:srgbClr val="990000"/>
                </a:solidFill>
              </a:rPr>
              <a:t>“Protein” </a:t>
            </a:r>
            <a:r>
              <a:rPr lang="en-GB" sz="2400"/>
              <a:t>concepts</a:t>
            </a:r>
          </a:p>
          <a:p>
            <a:pPr eaLnBrk="1" hangingPunct="1"/>
            <a:r>
              <a:rPr lang="en-GB" sz="2400"/>
              <a:t>A specific “</a:t>
            </a:r>
            <a:r>
              <a:rPr lang="en-GB" sz="2400">
                <a:solidFill>
                  <a:srgbClr val="990000"/>
                </a:solidFill>
              </a:rPr>
              <a:t>human</a:t>
            </a:r>
            <a:r>
              <a:rPr lang="en-GB" sz="2400"/>
              <a:t>” gene with name </a:t>
            </a:r>
            <a:r>
              <a:rPr lang="en-GB" sz="2400">
                <a:solidFill>
                  <a:srgbClr val="990000"/>
                </a:solidFill>
              </a:rPr>
              <a:t>“BRCA1”</a:t>
            </a:r>
            <a:r>
              <a:rPr lang="en-GB" sz="2400"/>
              <a:t>  </a:t>
            </a:r>
          </a:p>
          <a:p>
            <a:pPr eaLnBrk="1" hangingPunct="1">
              <a:buFontTx/>
              <a:buNone/>
            </a:pPr>
            <a:endParaRPr lang="en-GB" sz="2400">
              <a:solidFill>
                <a:srgbClr val="99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p:txBody>
          <a:bodyPr/>
          <a:lstStyle/>
          <a:p>
            <a:pPr eaLnBrk="1" hangingPunct="1"/>
            <a:r>
              <a:rPr lang="en-GB"/>
              <a:t>caBIG™ Translation of the User Scenario</a:t>
            </a:r>
          </a:p>
        </p:txBody>
      </p:sp>
      <p:sp>
        <p:nvSpPr>
          <p:cNvPr id="502787" name="Rectangle 3"/>
          <p:cNvSpPr>
            <a:spLocks noGrp="1" noChangeArrowheads="1"/>
          </p:cNvSpPr>
          <p:nvPr>
            <p:ph type="body" idx="4294967295"/>
          </p:nvPr>
        </p:nvSpPr>
        <p:spPr/>
        <p:txBody>
          <a:bodyPr/>
          <a:lstStyle/>
          <a:p>
            <a:pPr eaLnBrk="1" hangingPunct="1">
              <a:lnSpc>
                <a:spcPct val="90000"/>
              </a:lnSpc>
              <a:buFontTx/>
              <a:buAutoNum type="arabicPeriod"/>
            </a:pPr>
            <a:r>
              <a:rPr lang="en-GB" sz="2200" dirty="0"/>
              <a:t>Discover caGrid Data Services providing Protein information</a:t>
            </a:r>
          </a:p>
          <a:p>
            <a:pPr marL="800100" lvl="1" indent="-342900" eaLnBrk="1" hangingPunct="1">
              <a:lnSpc>
                <a:spcPct val="90000"/>
              </a:lnSpc>
            </a:pPr>
            <a:r>
              <a:rPr lang="en-GB" sz="2200" dirty="0"/>
              <a:t>Use caGrid Discovery Client</a:t>
            </a:r>
          </a:p>
          <a:p>
            <a:pPr eaLnBrk="1" hangingPunct="1">
              <a:lnSpc>
                <a:spcPct val="90000"/>
              </a:lnSpc>
              <a:buFontTx/>
              <a:buAutoNum type="arabicPeriod"/>
            </a:pPr>
            <a:r>
              <a:rPr lang="en-GB" sz="2200" dirty="0"/>
              <a:t>Find how to combine the information from these Data Services</a:t>
            </a:r>
          </a:p>
          <a:p>
            <a:pPr marL="800100" lvl="1" indent="-342900" eaLnBrk="1" hangingPunct="1">
              <a:lnSpc>
                <a:spcPct val="90000"/>
              </a:lnSpc>
            </a:pPr>
            <a:r>
              <a:rPr lang="en-GB" sz="2200" dirty="0"/>
              <a:t>Find semantically equivalent data elements (Common Data Elements) from different data services</a:t>
            </a:r>
          </a:p>
          <a:p>
            <a:pPr eaLnBrk="1" hangingPunct="1">
              <a:lnSpc>
                <a:spcPct val="90000"/>
              </a:lnSpc>
              <a:buFontTx/>
              <a:buAutoNum type="arabicPeriod"/>
            </a:pPr>
            <a:r>
              <a:rPr lang="en-GB" sz="2200" dirty="0"/>
              <a:t>Identify/query the Protein corresponding to BRCA1 gene</a:t>
            </a:r>
          </a:p>
          <a:p>
            <a:pPr marL="800100" lvl="1" indent="-342900" eaLnBrk="1" hangingPunct="1">
              <a:lnSpc>
                <a:spcPct val="90000"/>
              </a:lnSpc>
            </a:pPr>
            <a:r>
              <a:rPr lang="en-GB" sz="2200" dirty="0"/>
              <a:t>Run caBIG™ Query Language (CQL) queries using caGrid Data Service Client</a:t>
            </a:r>
          </a:p>
          <a:p>
            <a:pPr eaLnBrk="1" hangingPunct="1">
              <a:lnSpc>
                <a:spcPct val="90000"/>
              </a:lnSpc>
              <a:buFontTx/>
              <a:buAutoNum type="arabicPeriod"/>
            </a:pPr>
            <a:r>
              <a:rPr lang="en-GB" sz="2200" dirty="0"/>
              <a:t>Collect information on the </a:t>
            </a:r>
            <a:r>
              <a:rPr lang="en-GB" sz="2200" u="sng" dirty="0"/>
              <a:t>same</a:t>
            </a:r>
            <a:r>
              <a:rPr lang="en-GB" sz="2200" dirty="0"/>
              <a:t> protein from different resources</a:t>
            </a:r>
          </a:p>
          <a:p>
            <a:pPr marL="800100" lvl="1" indent="-342900" eaLnBrk="1" hangingPunct="1">
              <a:lnSpc>
                <a:spcPct val="90000"/>
              </a:lnSpc>
            </a:pPr>
            <a:r>
              <a:rPr lang="en-GB" sz="2200" dirty="0"/>
              <a:t>Run multiple</a:t>
            </a:r>
            <a:r>
              <a:rPr lang="en-GB" sz="2200" dirty="0" smtClean="0"/>
              <a:t> CQL or </a:t>
            </a:r>
            <a:r>
              <a:rPr lang="en-GB" sz="2200" dirty="0"/>
              <a:t>federated</a:t>
            </a:r>
            <a:r>
              <a:rPr lang="en-GB" sz="2200" dirty="0" smtClean="0"/>
              <a:t> DCQL </a:t>
            </a:r>
            <a:r>
              <a:rPr lang="en-GB" sz="2200" dirty="0"/>
              <a:t>queries against different Data Services leveraging Common Data Elements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4834" name="Rectangle 2"/>
          <p:cNvSpPr>
            <a:spLocks noGrp="1" noChangeArrowheads="1"/>
          </p:cNvSpPr>
          <p:nvPr>
            <p:ph type="title" idx="4294967295"/>
          </p:nvPr>
        </p:nvSpPr>
        <p:spPr>
          <a:xfrm>
            <a:off x="304800" y="0"/>
            <a:ext cx="7543800" cy="1066800"/>
          </a:xfrm>
        </p:spPr>
        <p:txBody>
          <a:bodyPr/>
          <a:lstStyle/>
          <a:p>
            <a:pPr eaLnBrk="1" hangingPunct="1"/>
            <a:r>
              <a:rPr lang="en-GB" sz="2700"/>
              <a:t>Discover caGrid Data Services </a:t>
            </a:r>
            <a:br>
              <a:rPr lang="en-GB" sz="2700"/>
            </a:br>
            <a:r>
              <a:rPr lang="en-GB" sz="2700"/>
              <a:t>providing protein information</a:t>
            </a:r>
          </a:p>
        </p:txBody>
      </p:sp>
      <p:sp>
        <p:nvSpPr>
          <p:cNvPr id="504835" name="Rectangle 3"/>
          <p:cNvSpPr>
            <a:spLocks noGrp="1" noChangeArrowheads="1"/>
          </p:cNvSpPr>
          <p:nvPr>
            <p:ph type="body" idx="4294967295"/>
          </p:nvPr>
        </p:nvSpPr>
        <p:spPr/>
        <p:txBody>
          <a:bodyPr/>
          <a:lstStyle/>
          <a:p>
            <a:pPr eaLnBrk="1" hangingPunct="1"/>
            <a:r>
              <a:rPr lang="en-GB" sz="2400"/>
              <a:t>Some possible ways to use caGrid Discovery Client:</a:t>
            </a:r>
          </a:p>
          <a:p>
            <a:pPr lvl="1" eaLnBrk="1" hangingPunct="1"/>
            <a:r>
              <a:rPr lang="en-GB" sz="2400"/>
              <a:t>Search by “search string” “Protein”</a:t>
            </a:r>
          </a:p>
          <a:p>
            <a:pPr lvl="2" eaLnBrk="1" hangingPunct="1"/>
            <a:r>
              <a:rPr lang="en-GB" sz="2400"/>
              <a:t>Not specific enough: Service descriptions may mention “Protein”</a:t>
            </a:r>
          </a:p>
          <a:p>
            <a:pPr lvl="1" eaLnBrk="1" hangingPunct="1"/>
            <a:r>
              <a:rPr lang="en-GB" sz="2400"/>
              <a:t>Search by EVS Concept Code for “Protein”</a:t>
            </a:r>
          </a:p>
          <a:p>
            <a:pPr lvl="2" eaLnBrk="1" hangingPunct="1"/>
            <a:r>
              <a:rPr lang="en-GB" sz="2400"/>
              <a:t>Code usually more specific: Less likely to find service description that contain an EVS Concept Code “C99999”</a:t>
            </a:r>
          </a:p>
          <a:p>
            <a:pPr lvl="2" eaLnBrk="1" hangingPunct="1">
              <a:buFontTx/>
              <a:buNone/>
            </a:pPr>
            <a:r>
              <a:rPr lang="en-GB"/>
              <a:t> </a:t>
            </a:r>
          </a:p>
          <a:p>
            <a:pPr lvl="2" eaLnBrk="1" hangingPunct="1">
              <a:buFontTx/>
              <a:buNone/>
            </a:pPr>
            <a:endParaRPr lang="en-GB"/>
          </a:p>
          <a:p>
            <a:pPr eaLnBrk="1" hangingPunct="1">
              <a:buFontTx/>
              <a:buNone/>
            </a:pPr>
            <a:endParaRPr lang="en-GB"/>
          </a:p>
          <a:p>
            <a:pPr eaLnBrk="1" hangingPunct="1"/>
            <a:endParaRPr lang="en-GB"/>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sp>
        <p:nvSpPr>
          <p:cNvPr id="510979" name="Rectangle 3"/>
          <p:cNvSpPr>
            <a:spLocks noGrp="1" noChangeArrowheads="1"/>
          </p:cNvSpPr>
          <p:nvPr>
            <p:ph type="body" idx="4294967295"/>
          </p:nvPr>
        </p:nvSpPr>
        <p:spPr/>
        <p:txBody>
          <a:bodyPr/>
          <a:lstStyle/>
          <a:p>
            <a:pPr>
              <a:buFontTx/>
              <a:buNone/>
            </a:pPr>
            <a:r>
              <a:rPr lang="en-GB" b="0" dirty="0"/>
              <a:t>//instantiate a client</a:t>
            </a:r>
          </a:p>
          <a:p>
            <a:pPr>
              <a:buFontTx/>
              <a:buNone/>
            </a:pPr>
            <a:r>
              <a:rPr lang="en-GB" dirty="0" err="1">
                <a:solidFill>
                  <a:srgbClr val="FF3300"/>
                </a:solidFill>
              </a:rPr>
              <a:t>DiscoveryClient</a:t>
            </a:r>
            <a:r>
              <a:rPr lang="en-GB" b="0" dirty="0"/>
              <a:t> client = new </a:t>
            </a:r>
            <a:r>
              <a:rPr lang="en-GB" b="0" dirty="0" err="1"/>
              <a:t>DiscoveryClient(serviceURL_Index</a:t>
            </a:r>
            <a:r>
              <a:rPr lang="en-GB" b="0" dirty="0"/>
              <a:t>);</a:t>
            </a:r>
          </a:p>
          <a:p>
            <a:pPr>
              <a:buFontTx/>
              <a:buNone/>
            </a:pPr>
            <a:endParaRPr lang="en-GB" b="0" dirty="0"/>
          </a:p>
          <a:p>
            <a:pPr>
              <a:buFontTx/>
              <a:buNone/>
            </a:pPr>
            <a:r>
              <a:rPr lang="en-GB" b="0" dirty="0"/>
              <a:t>//search services end point exposing a model annotated concept code</a:t>
            </a:r>
          </a:p>
          <a:p>
            <a:pPr>
              <a:buFontTx/>
              <a:buNone/>
            </a:pPr>
            <a:r>
              <a:rPr lang="en-GB" b="0" dirty="0" err="1"/>
              <a:t>EndpointReferenceType</a:t>
            </a:r>
            <a:r>
              <a:rPr lang="en-GB" b="0" dirty="0"/>
              <a:t>[] </a:t>
            </a:r>
            <a:r>
              <a:rPr lang="en-GB" b="0" dirty="0" err="1"/>
              <a:t>endPointReferenceArr</a:t>
            </a:r>
            <a:r>
              <a:rPr lang="en-GB" b="0" dirty="0"/>
              <a:t>=</a:t>
            </a:r>
          </a:p>
          <a:p>
            <a:pPr>
              <a:buFontTx/>
              <a:buNone/>
            </a:pPr>
            <a:r>
              <a:rPr lang="en-GB" b="0" dirty="0"/>
              <a:t>	client.discoverDataServicesByModelConceptCode</a:t>
            </a:r>
            <a:r>
              <a:rPr lang="en-GB" dirty="0">
                <a:solidFill>
                  <a:srgbClr val="FF3300"/>
                </a:solidFill>
              </a:rPr>
              <a:t>(“C17021”);</a:t>
            </a:r>
          </a:p>
          <a:p>
            <a:pPr>
              <a:buFontTx/>
              <a:buNone/>
            </a:pPr>
            <a:endParaRPr lang="en-GB" sz="2000" dirty="0">
              <a:solidFill>
                <a:srgbClr val="FF33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26"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graphicFrame>
        <p:nvGraphicFramePr>
          <p:cNvPr id="513027" name="Object 3"/>
          <p:cNvGraphicFramePr>
            <a:graphicFrameLocks noChangeAspect="1"/>
          </p:cNvGraphicFramePr>
          <p:nvPr>
            <p:ph idx="4294967295"/>
          </p:nvPr>
        </p:nvGraphicFramePr>
        <p:xfrm>
          <a:off x="1879600" y="1447800"/>
          <a:ext cx="7086600" cy="5264150"/>
        </p:xfrm>
        <a:graphic>
          <a:graphicData uri="http://schemas.openxmlformats.org/presentationml/2006/ole">
            <p:oleObj spid="_x0000_s1112066" name="Document" r:id="rId4" imgW="5511800" imgH="6337300" progId="Word.Document.8">
              <p:embed/>
            </p:oleObj>
          </a:graphicData>
        </a:graphic>
      </p:graphicFrame>
      <p:sp>
        <p:nvSpPr>
          <p:cNvPr id="513028" name="Oval 4"/>
          <p:cNvSpPr>
            <a:spLocks noChangeArrowheads="1"/>
          </p:cNvSpPr>
          <p:nvPr/>
        </p:nvSpPr>
        <p:spPr bwMode="auto">
          <a:xfrm>
            <a:off x="1803400" y="2971800"/>
            <a:ext cx="6858000" cy="19812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3029" name="Line 5"/>
          <p:cNvSpPr>
            <a:spLocks noChangeShapeType="1"/>
          </p:cNvSpPr>
          <p:nvPr/>
        </p:nvSpPr>
        <p:spPr bwMode="auto">
          <a:xfrm flipV="1">
            <a:off x="685800" y="4114800"/>
            <a:ext cx="1066800" cy="609600"/>
          </a:xfrm>
          <a:prstGeom prst="line">
            <a:avLst/>
          </a:prstGeom>
          <a:noFill/>
          <a:ln w="38100">
            <a:solidFill>
              <a:schemeClr val="tx1"/>
            </a:solidFill>
            <a:round/>
            <a:headEnd type="triangle" w="med" len="med"/>
            <a:tailEnd/>
          </a:ln>
        </p:spPr>
        <p:txBody>
          <a:bodyPr>
            <a:prstTxWarp prst="textNoShape">
              <a:avLst/>
            </a:prstTxWarp>
          </a:bodyPr>
          <a:lstStyle/>
          <a:p>
            <a:endParaRPr lang="en-US"/>
          </a:p>
        </p:txBody>
      </p:sp>
      <p:sp>
        <p:nvSpPr>
          <p:cNvPr id="513030" name="Text Box 6"/>
          <p:cNvSpPr txBox="1">
            <a:spLocks noChangeArrowheads="1"/>
          </p:cNvSpPr>
          <p:nvPr/>
        </p:nvSpPr>
        <p:spPr bwMode="auto">
          <a:xfrm>
            <a:off x="0" y="4768850"/>
            <a:ext cx="20574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Pick two services for next step</a:t>
            </a:r>
          </a:p>
        </p:txBody>
      </p:sp>
      <p:sp>
        <p:nvSpPr>
          <p:cNvPr id="513031" name="Rectangle 7"/>
          <p:cNvSpPr>
            <a:spLocks noChangeArrowheads="1"/>
          </p:cNvSpPr>
          <p:nvPr/>
        </p:nvSpPr>
        <p:spPr bwMode="auto">
          <a:xfrm>
            <a:off x="342900" y="10922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-Dstep=step2 –Dterm=protein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5074"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5075" name="Rectangle 3"/>
          <p:cNvSpPr>
            <a:spLocks noGrp="1" noChangeArrowheads="1"/>
          </p:cNvSpPr>
          <p:nvPr>
            <p:ph type="body" idx="4294967295"/>
          </p:nvPr>
        </p:nvSpPr>
        <p:spPr/>
        <p:txBody>
          <a:bodyPr/>
          <a:lstStyle/>
          <a:p>
            <a:pPr>
              <a:buFontTx/>
              <a:buNone/>
            </a:pPr>
            <a:r>
              <a:rPr lang="en-GB" dirty="0" err="1">
                <a:solidFill>
                  <a:srgbClr val="FF3300"/>
                </a:solidFill>
              </a:rPr>
              <a:t>DataServiceClient</a:t>
            </a:r>
            <a:r>
              <a:rPr lang="en-GB" b="0" dirty="0"/>
              <a:t> </a:t>
            </a:r>
            <a:r>
              <a:rPr lang="en-GB" b="0" dirty="0" err="1"/>
              <a:t>client_caBIO</a:t>
            </a:r>
            <a:r>
              <a:rPr lang="en-GB" b="0" dirty="0"/>
              <a:t>=new </a:t>
            </a:r>
            <a:r>
              <a:rPr lang="en-GB" b="0" dirty="0" err="1"/>
              <a:t>DataServiceClient(</a:t>
            </a:r>
            <a:r>
              <a:rPr lang="en-GB" b="0" i="1" dirty="0" err="1"/>
              <a:t>serviceURL_caBIO</a:t>
            </a:r>
            <a:r>
              <a:rPr lang="en-GB" b="0" dirty="0"/>
              <a:t>);</a:t>
            </a:r>
          </a:p>
          <a:p>
            <a:pPr>
              <a:buFontTx/>
              <a:buNone/>
            </a:pPr>
            <a:r>
              <a:rPr lang="en-GB" dirty="0" err="1">
                <a:solidFill>
                  <a:srgbClr val="FF3300"/>
                </a:solidFill>
              </a:rPr>
              <a:t>DataServiceClient</a:t>
            </a:r>
            <a:r>
              <a:rPr lang="en-GB" b="0" dirty="0">
                <a:solidFill>
                  <a:srgbClr val="990000"/>
                </a:solidFill>
              </a:rPr>
              <a:t> </a:t>
            </a:r>
            <a:r>
              <a:rPr lang="en-GB" b="0" dirty="0" err="1"/>
              <a:t>client_gridPIR</a:t>
            </a:r>
            <a:r>
              <a:rPr lang="en-GB" b="0" dirty="0"/>
              <a:t>=new </a:t>
            </a:r>
            <a:r>
              <a:rPr lang="en-GB" b="0" dirty="0" err="1"/>
              <a:t>DataServiceClient(</a:t>
            </a:r>
            <a:r>
              <a:rPr lang="en-GB" b="0" i="1" dirty="0" err="1"/>
              <a:t>serviceURL_gridPIR</a:t>
            </a:r>
            <a:r>
              <a:rPr lang="en-GB" b="0" dirty="0"/>
              <a:t>);</a:t>
            </a:r>
          </a:p>
          <a:p>
            <a:pPr>
              <a:buFontTx/>
              <a:buNone/>
            </a:pPr>
            <a:r>
              <a:rPr lang="en-GB" b="0" dirty="0"/>
              <a:t>        </a:t>
            </a:r>
          </a:p>
          <a:p>
            <a:pPr>
              <a:buFontTx/>
              <a:buNone/>
            </a:pPr>
            <a:r>
              <a:rPr lang="en-GB" b="0" dirty="0"/>
              <a:t>//Download domain models from Data </a:t>
            </a:r>
            <a:r>
              <a:rPr lang="en-GB" b="0" dirty="0" smtClean="0"/>
              <a:t>Services</a:t>
            </a:r>
          </a:p>
          <a:p>
            <a:pPr>
              <a:buFontTx/>
              <a:buNone/>
            </a:pPr>
            <a:r>
              <a:rPr lang="en-GB" b="0" dirty="0" smtClean="0"/>
              <a:t>DomainModel </a:t>
            </a:r>
            <a:r>
              <a:rPr lang="en-GB" b="0" dirty="0" err="1" smtClean="0"/>
              <a:t>caBIO_DM</a:t>
            </a:r>
            <a:r>
              <a:rPr lang="en-GB" b="0" dirty="0" smtClean="0"/>
              <a:t>=</a:t>
            </a:r>
          </a:p>
          <a:p>
            <a:pPr>
              <a:buFontTx/>
              <a:buNone/>
            </a:pPr>
            <a:r>
              <a:rPr lang="en-GB" b="0" dirty="0" smtClean="0">
                <a:solidFill>
                  <a:srgbClr val="FF3300"/>
                </a:solidFill>
              </a:rPr>
              <a:t>	</a:t>
            </a:r>
            <a:r>
              <a:rPr lang="en-GB" dirty="0" err="1" smtClean="0">
                <a:solidFill>
                  <a:srgbClr val="FF3300"/>
                </a:solidFill>
              </a:rPr>
              <a:t>MetadataUtils</a:t>
            </a:r>
            <a:r>
              <a:rPr lang="en-GB" dirty="0" err="1">
                <a:solidFill>
                  <a:srgbClr val="FF3300"/>
                </a:solidFill>
              </a:rPr>
              <a:t>.getDomainModel</a:t>
            </a:r>
            <a:r>
              <a:rPr lang="en-GB" b="0" dirty="0" err="1"/>
              <a:t>(client_caBIO.getEndpointReference</a:t>
            </a:r>
            <a:r>
              <a:rPr lang="en-GB" b="0" dirty="0"/>
              <a:t>());</a:t>
            </a:r>
            <a:endParaRPr lang="en-GB" b="0" dirty="0" smtClean="0"/>
          </a:p>
          <a:p>
            <a:pPr>
              <a:buFontTx/>
              <a:buNone/>
            </a:pPr>
            <a:r>
              <a:rPr lang="en-GB" b="0" dirty="0" smtClean="0"/>
              <a:t>DomainModel </a:t>
            </a:r>
            <a:r>
              <a:rPr lang="en-GB" b="0" dirty="0" err="1" smtClean="0"/>
              <a:t>gridPIR_DM</a:t>
            </a:r>
            <a:r>
              <a:rPr lang="en-GB" b="0" dirty="0" smtClean="0"/>
              <a:t>=</a:t>
            </a:r>
          </a:p>
          <a:p>
            <a:pPr>
              <a:buFontTx/>
              <a:buNone/>
            </a:pPr>
            <a:r>
              <a:rPr lang="en-GB" b="0" dirty="0" smtClean="0">
                <a:solidFill>
                  <a:srgbClr val="FF3300"/>
                </a:solidFill>
              </a:rPr>
              <a:t>	</a:t>
            </a:r>
            <a:r>
              <a:rPr lang="en-GB" dirty="0" err="1" smtClean="0">
                <a:solidFill>
                  <a:srgbClr val="FF3300"/>
                </a:solidFill>
              </a:rPr>
              <a:t>MetadataUtils</a:t>
            </a:r>
            <a:r>
              <a:rPr lang="en-GB" dirty="0" err="1">
                <a:solidFill>
                  <a:srgbClr val="FF3300"/>
                </a:solidFill>
              </a:rPr>
              <a:t>.getDomainModel</a:t>
            </a:r>
            <a:r>
              <a:rPr lang="en-GB" b="0" dirty="0" err="1"/>
              <a:t>(client_gridPIR.getEndpointReference</a:t>
            </a:r>
            <a:r>
              <a:rPr lang="en-GB" b="0" dirty="0"/>
              <a:t>());</a:t>
            </a:r>
          </a:p>
          <a:p>
            <a:pPr>
              <a:buFontTx/>
              <a:buNone/>
            </a:pPr>
            <a:r>
              <a:rPr lang="en-GB" sz="1400" b="0" dirty="0"/>
              <a:t>      </a:t>
            </a:r>
            <a:r>
              <a:rPr lang="en-GB" sz="1400" b="0" dirty="0" smtClean="0"/>
              <a:t> </a:t>
            </a:r>
            <a:endParaRPr lang="en-GB" sz="1400" b="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Modeling for Interoperability</a:t>
            </a:r>
          </a:p>
        </p:txBody>
      </p:sp>
      <p:sp>
        <p:nvSpPr>
          <p:cNvPr id="25603" name="Rectangle 3"/>
          <p:cNvSpPr>
            <a:spLocks noGrp="1" noChangeArrowheads="1"/>
          </p:cNvSpPr>
          <p:nvPr>
            <p:ph idx="1"/>
          </p:nvPr>
        </p:nvSpPr>
        <p:spPr>
          <a:xfrm>
            <a:off x="457200" y="1371600"/>
            <a:ext cx="8229600" cy="1981200"/>
          </a:xfrm>
        </p:spPr>
        <p:txBody>
          <a:bodyPr/>
          <a:lstStyle/>
          <a:p>
            <a:r>
              <a:rPr lang="en-US"/>
              <a:t>Class diagram models target domain</a:t>
            </a:r>
          </a:p>
          <a:p>
            <a:r>
              <a:rPr lang="en-US"/>
              <a:t>Logical model is basis for semantic integration</a:t>
            </a:r>
          </a:p>
          <a:p>
            <a:pPr>
              <a:buFontTx/>
              <a:buNone/>
            </a:pPr>
            <a:endParaRPr lang="en-US"/>
          </a:p>
        </p:txBody>
      </p:sp>
      <p:pic>
        <p:nvPicPr>
          <p:cNvPr id="25604" name="Picture 4"/>
          <p:cNvPicPr>
            <a:picLocks noChangeAspect="1" noChangeArrowheads="1"/>
          </p:cNvPicPr>
          <p:nvPr/>
        </p:nvPicPr>
        <p:blipFill>
          <a:blip r:embed="rId3"/>
          <a:srcRect l="10681" t="12122" r="8977" b="10757"/>
          <a:stretch>
            <a:fillRect/>
          </a:stretch>
        </p:blipFill>
        <p:spPr bwMode="auto">
          <a:xfrm>
            <a:off x="3886200" y="2667000"/>
            <a:ext cx="4581525" cy="3297238"/>
          </a:xfrm>
          <a:prstGeom prst="rect">
            <a:avLst/>
          </a:prstGeom>
          <a:noFill/>
          <a:ln w="9525">
            <a:noFill/>
            <a:miter lim="800000"/>
            <a:headEnd/>
            <a:tailEnd/>
          </a:ln>
        </p:spPr>
      </p:pic>
      <p:sp>
        <p:nvSpPr>
          <p:cNvPr id="25605" name="Rectangle 6"/>
          <p:cNvSpPr>
            <a:spLocks noChangeArrowheads="1"/>
          </p:cNvSpPr>
          <p:nvPr/>
        </p:nvSpPr>
        <p:spPr bwMode="auto">
          <a:xfrm>
            <a:off x="457200" y="3124200"/>
            <a:ext cx="3733800" cy="19812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3200">
                <a:solidFill>
                  <a:srgbClr val="5F5F5F"/>
                </a:solidFill>
              </a:rPr>
              <a:t>Focus on attributes and relationships of domain objects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7123" name="Rectangle 3"/>
          <p:cNvSpPr>
            <a:spLocks noGrp="1" noChangeArrowheads="1"/>
          </p:cNvSpPr>
          <p:nvPr>
            <p:ph type="body" idx="4294967295"/>
          </p:nvPr>
        </p:nvSpPr>
        <p:spPr/>
        <p:txBody>
          <a:bodyPr/>
          <a:lstStyle/>
          <a:p>
            <a:pPr>
              <a:lnSpc>
                <a:spcPct val="80000"/>
              </a:lnSpc>
              <a:buFontTx/>
              <a:buNone/>
            </a:pPr>
            <a:r>
              <a:rPr lang="en-GB" sz="2000" b="0" dirty="0"/>
              <a:t>Find </a:t>
            </a:r>
            <a:r>
              <a:rPr lang="en-GB" sz="2000" dirty="0"/>
              <a:t>semantically equivalent attributes</a:t>
            </a:r>
            <a:r>
              <a:rPr lang="en-GB" sz="2000" b="0" dirty="0"/>
              <a:t> using </a:t>
            </a:r>
            <a:r>
              <a:rPr lang="en-GB" sz="2000" dirty="0"/>
              <a:t>Common Data Elements (</a:t>
            </a:r>
            <a:r>
              <a:rPr lang="en-GB" sz="2000" dirty="0" err="1"/>
              <a:t>CDEs</a:t>
            </a:r>
            <a:r>
              <a:rPr lang="en-GB" sz="2000" dirty="0"/>
              <a:t>)</a:t>
            </a:r>
          </a:p>
          <a:p>
            <a:pPr>
              <a:lnSpc>
                <a:spcPct val="80000"/>
              </a:lnSpc>
              <a:buFontTx/>
              <a:buNone/>
            </a:pPr>
            <a:r>
              <a:rPr lang="en-GB" sz="1600" b="0" dirty="0"/>
              <a:t> </a:t>
            </a:r>
            <a:endParaRPr lang="en-GB" sz="1600" b="0" dirty="0" smtClean="0"/>
          </a:p>
          <a:p>
            <a:pPr>
              <a:lnSpc>
                <a:spcPct val="80000"/>
              </a:lnSpc>
              <a:buFontTx/>
              <a:buNone/>
            </a:pPr>
            <a:r>
              <a:rPr lang="en-US" b="0" dirty="0" smtClean="0"/>
              <a:t>Map</a:t>
            </a:r>
            <a:r>
              <a:rPr lang="en-US" b="0" dirty="0" smtClean="0"/>
              <a:t>&lt;CDE, CDE&gt;</a:t>
            </a:r>
            <a:r>
              <a:rPr lang="en-US" b="0" dirty="0" smtClean="0"/>
              <a:t> map=</a:t>
            </a:r>
          </a:p>
          <a:p>
            <a:pPr>
              <a:lnSpc>
                <a:spcPct val="80000"/>
              </a:lnSpc>
              <a:buFontTx/>
              <a:buNone/>
            </a:pPr>
            <a:r>
              <a:rPr lang="en-US" b="0" dirty="0" smtClean="0"/>
              <a:t>	</a:t>
            </a:r>
            <a:r>
              <a:rPr lang="en-US" b="0" dirty="0" err="1" smtClean="0"/>
              <a:t>DomainModelUtils.mapCommonDataElements</a:t>
            </a:r>
            <a:r>
              <a:rPr lang="en-US" b="0" dirty="0" smtClean="0"/>
              <a:t>(</a:t>
            </a:r>
            <a:r>
              <a:rPr lang="en-GB" dirty="0" err="1" smtClean="0"/>
              <a:t>caBIO_DM</a:t>
            </a:r>
            <a:r>
              <a:rPr lang="en-US" b="0" dirty="0" smtClean="0"/>
              <a:t>, </a:t>
            </a:r>
            <a:r>
              <a:rPr lang="en-GB" dirty="0" err="1" smtClean="0"/>
              <a:t>gridPIR_DM</a:t>
            </a:r>
            <a:r>
              <a:rPr lang="en-US" b="0" dirty="0" smtClean="0"/>
              <a:t>) {</a:t>
            </a:r>
          </a:p>
          <a:p>
            <a:pPr>
              <a:lnSpc>
                <a:spcPct val="80000"/>
              </a:lnSpc>
              <a:buFontTx/>
              <a:buNone/>
            </a:pPr>
            <a:endParaRPr lang="en-US" b="0" dirty="0" smtClean="0"/>
          </a:p>
          <a:p>
            <a:pPr>
              <a:buNone/>
            </a:pPr>
            <a:r>
              <a:rPr lang="en-US" b="0" dirty="0" err="1" smtClean="0"/>
              <a:t>System</a:t>
            </a:r>
            <a:r>
              <a:rPr lang="en-US" b="0" dirty="0" err="1" smtClean="0"/>
              <a:t>.out.println(caBIO_DM.getProjectShortName</a:t>
            </a:r>
            <a:r>
              <a:rPr lang="en-US" b="0" dirty="0" smtClean="0"/>
              <a:t>() + "==&gt;" + </a:t>
            </a:r>
            <a:r>
              <a:rPr lang="en-US" b="0" dirty="0" err="1" smtClean="0"/>
              <a:t>gridPIR_DM.getProjectShortName</a:t>
            </a:r>
            <a:r>
              <a:rPr lang="en-US" b="0" dirty="0" smtClean="0"/>
              <a:t>());</a:t>
            </a:r>
            <a:endParaRPr lang="en-US" b="0" dirty="0" smtClean="0"/>
          </a:p>
          <a:p>
            <a:pPr>
              <a:buNone/>
            </a:pPr>
            <a:endParaRPr lang="en-US" b="0" dirty="0" smtClean="0"/>
          </a:p>
          <a:p>
            <a:pPr>
              <a:buNone/>
            </a:pPr>
            <a:r>
              <a:rPr lang="en-US" b="0" dirty="0" smtClean="0"/>
              <a:t>for (CDE </a:t>
            </a:r>
            <a:r>
              <a:rPr lang="en-US" b="0" dirty="0" err="1" smtClean="0"/>
              <a:t>cde</a:t>
            </a:r>
            <a:r>
              <a:rPr lang="en-US" b="0" dirty="0" smtClean="0"/>
              <a:t> : </a:t>
            </a:r>
            <a:r>
              <a:rPr lang="en-US" b="0" dirty="0" err="1" smtClean="0"/>
              <a:t>map.keySet</a:t>
            </a:r>
            <a:r>
              <a:rPr lang="en-US" b="0" dirty="0" smtClean="0"/>
              <a:t>()) {</a:t>
            </a:r>
          </a:p>
          <a:p>
            <a:pPr>
              <a:buNone/>
            </a:pPr>
            <a:r>
              <a:rPr lang="en-US" b="0" dirty="0" smtClean="0"/>
              <a:t>	CDE cde2 = </a:t>
            </a:r>
            <a:r>
              <a:rPr lang="en-US" b="0" dirty="0" err="1" smtClean="0"/>
              <a:t>map.get(cde</a:t>
            </a:r>
            <a:r>
              <a:rPr lang="en-US" b="0" dirty="0" smtClean="0"/>
              <a:t>);</a:t>
            </a:r>
          </a:p>
          <a:p>
            <a:pPr>
              <a:buNone/>
            </a:pPr>
            <a:r>
              <a:rPr lang="en-US" b="0" dirty="0" smtClean="0"/>
              <a:t>	</a:t>
            </a:r>
            <a:r>
              <a:rPr lang="en-US" b="0" dirty="0" err="1" smtClean="0"/>
              <a:t>System.out.println(cde.getUmlClass().getClassName</a:t>
            </a:r>
            <a:r>
              <a:rPr lang="en-US" b="0" dirty="0" smtClean="0"/>
              <a:t>() + </a:t>
            </a:r>
          </a:p>
          <a:p>
            <a:pPr>
              <a:buNone/>
            </a:pPr>
            <a:r>
              <a:rPr lang="en-US" b="0" dirty="0" smtClean="0"/>
              <a:t>	</a:t>
            </a:r>
            <a:r>
              <a:rPr lang="en-US" b="0" dirty="0" smtClean="0"/>
              <a:t>"." + </a:t>
            </a:r>
            <a:r>
              <a:rPr lang="en-US" b="0" dirty="0" err="1" smtClean="0"/>
              <a:t>cde.getUmlAttribute().getName</a:t>
            </a:r>
            <a:r>
              <a:rPr lang="en-US" b="0" dirty="0" smtClean="0"/>
              <a:t>() + " ==&gt; ”</a:t>
            </a:r>
          </a:p>
          <a:p>
            <a:pPr>
              <a:buNone/>
            </a:pPr>
            <a:r>
              <a:rPr lang="en-US" b="0" dirty="0" smtClean="0"/>
              <a:t>	</a:t>
            </a:r>
            <a:r>
              <a:rPr lang="en-US" b="0" dirty="0" smtClean="0"/>
              <a:t>+ cde2.getUmlClass().getClassName() + "." + cde2.getUmlAttribute().getName());</a:t>
            </a:r>
          </a:p>
          <a:p>
            <a:pPr>
              <a:buNone/>
            </a:pPr>
            <a:r>
              <a:rPr lang="en-US" b="0" dirty="0" smtClean="0"/>
              <a:t>}</a:t>
            </a:r>
          </a:p>
          <a:p>
            <a:pPr>
              <a:lnSpc>
                <a:spcPct val="80000"/>
              </a:lnSpc>
              <a:buFontTx/>
              <a:buNone/>
            </a:pPr>
            <a:endParaRPr lang="en-GB" sz="1600" b="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1218"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21219" name="Picture 3"/>
          <p:cNvPicPr>
            <a:picLocks noChangeAspect="1" noChangeArrowheads="1"/>
          </p:cNvPicPr>
          <p:nvPr/>
        </p:nvPicPr>
        <p:blipFill>
          <a:blip r:embed="rId3"/>
          <a:srcRect l="3067" t="5647" r="60992" b="58505"/>
          <a:stretch>
            <a:fillRect/>
          </a:stretch>
        </p:blipFill>
        <p:spPr bwMode="auto">
          <a:xfrm>
            <a:off x="5562600" y="3962400"/>
            <a:ext cx="3281363" cy="2614613"/>
          </a:xfrm>
          <a:prstGeom prst="rect">
            <a:avLst/>
          </a:prstGeom>
          <a:noFill/>
          <a:ln w="9525">
            <a:noFill/>
            <a:miter lim="800000"/>
            <a:headEnd/>
            <a:tailEnd/>
          </a:ln>
        </p:spPr>
      </p:pic>
      <p:pic>
        <p:nvPicPr>
          <p:cNvPr id="521220" name="Picture 4"/>
          <p:cNvPicPr>
            <a:picLocks noChangeAspect="1" noChangeArrowheads="1"/>
          </p:cNvPicPr>
          <p:nvPr/>
        </p:nvPicPr>
        <p:blipFill>
          <a:blip r:embed="rId4"/>
          <a:srcRect l="7376" t="18654" r="4918" b="20985"/>
          <a:stretch>
            <a:fillRect/>
          </a:stretch>
        </p:blipFill>
        <p:spPr bwMode="auto">
          <a:xfrm>
            <a:off x="617538" y="2257425"/>
            <a:ext cx="2943225" cy="1281113"/>
          </a:xfrm>
          <a:prstGeom prst="rect">
            <a:avLst/>
          </a:prstGeom>
          <a:noFill/>
          <a:ln w="9525">
            <a:noFill/>
            <a:miter lim="800000"/>
            <a:headEnd/>
            <a:tailEnd/>
          </a:ln>
        </p:spPr>
      </p:pic>
      <p:pic>
        <p:nvPicPr>
          <p:cNvPr id="521221" name="Picture 5"/>
          <p:cNvPicPr>
            <a:picLocks noChangeAspect="1" noChangeArrowheads="1"/>
          </p:cNvPicPr>
          <p:nvPr/>
        </p:nvPicPr>
        <p:blipFill>
          <a:blip r:embed="rId5"/>
          <a:srcRect l="9827" t="14470" r="8316" b="19731"/>
          <a:stretch>
            <a:fillRect/>
          </a:stretch>
        </p:blipFill>
        <p:spPr bwMode="auto">
          <a:xfrm>
            <a:off x="6096000" y="1917700"/>
            <a:ext cx="1773238" cy="1643063"/>
          </a:xfrm>
          <a:prstGeom prst="rect">
            <a:avLst/>
          </a:prstGeom>
          <a:noFill/>
          <a:ln w="9525">
            <a:noFill/>
            <a:miter lim="800000"/>
            <a:headEnd/>
            <a:tailEnd/>
          </a:ln>
        </p:spPr>
      </p:pic>
      <p:pic>
        <p:nvPicPr>
          <p:cNvPr id="521222" name="Picture 6"/>
          <p:cNvPicPr>
            <a:picLocks noChangeAspect="1" noChangeArrowheads="1"/>
          </p:cNvPicPr>
          <p:nvPr/>
        </p:nvPicPr>
        <p:blipFill>
          <a:blip r:embed="rId6"/>
          <a:srcRect l="7170" t="18405" r="4482" b="22653"/>
          <a:stretch>
            <a:fillRect/>
          </a:stretch>
        </p:blipFill>
        <p:spPr bwMode="auto">
          <a:xfrm>
            <a:off x="292100" y="5118100"/>
            <a:ext cx="3235325" cy="1366838"/>
          </a:xfrm>
          <a:prstGeom prst="rect">
            <a:avLst/>
          </a:prstGeom>
          <a:noFill/>
          <a:ln w="9525">
            <a:noFill/>
            <a:miter lim="800000"/>
            <a:headEnd/>
            <a:tailEnd/>
          </a:ln>
        </p:spPr>
      </p:pic>
      <p:sp>
        <p:nvSpPr>
          <p:cNvPr id="521223" name="Rectangle 7"/>
          <p:cNvSpPr>
            <a:spLocks noGrp="1" noChangeArrowheads="1"/>
          </p:cNvSpPr>
          <p:nvPr>
            <p:ph type="body" idx="4294967295"/>
          </p:nvPr>
        </p:nvSpPr>
        <p:spPr>
          <a:noFill/>
        </p:spPr>
        <p:txBody>
          <a:bodyPr/>
          <a:lstStyle/>
          <a:p>
            <a:pPr>
              <a:buFontTx/>
              <a:buNone/>
            </a:pPr>
            <a:r>
              <a:rPr lang="en-GB" sz="2400" b="0"/>
              <a:t>Find </a:t>
            </a:r>
            <a:r>
              <a:rPr lang="en-GB" sz="2400"/>
              <a:t>semantically equivalent attributes</a:t>
            </a:r>
            <a:r>
              <a:rPr lang="en-GB" sz="2400" b="0"/>
              <a:t> using </a:t>
            </a:r>
            <a:r>
              <a:rPr lang="en-GB" sz="2400"/>
              <a:t>Common Data Elements (CDEs)</a:t>
            </a:r>
          </a:p>
        </p:txBody>
      </p:sp>
      <p:sp>
        <p:nvSpPr>
          <p:cNvPr id="521224" name="Oval 8"/>
          <p:cNvSpPr>
            <a:spLocks noChangeArrowheads="1"/>
          </p:cNvSpPr>
          <p:nvPr/>
        </p:nvSpPr>
        <p:spPr bwMode="auto">
          <a:xfrm>
            <a:off x="533400" y="31623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5" name="Oval 9"/>
          <p:cNvSpPr>
            <a:spLocks noChangeArrowheads="1"/>
          </p:cNvSpPr>
          <p:nvPr/>
        </p:nvSpPr>
        <p:spPr bwMode="auto">
          <a:xfrm>
            <a:off x="5486400" y="61341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6" name="Oval 10"/>
          <p:cNvSpPr>
            <a:spLocks noChangeArrowheads="1"/>
          </p:cNvSpPr>
          <p:nvPr/>
        </p:nvSpPr>
        <p:spPr bwMode="auto">
          <a:xfrm>
            <a:off x="292100" y="59563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7" name="Oval 11"/>
          <p:cNvSpPr>
            <a:spLocks noChangeArrowheads="1"/>
          </p:cNvSpPr>
          <p:nvPr/>
        </p:nvSpPr>
        <p:spPr bwMode="auto">
          <a:xfrm>
            <a:off x="5791200" y="32258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8" name="Line 12"/>
          <p:cNvSpPr>
            <a:spLocks noChangeShapeType="1"/>
          </p:cNvSpPr>
          <p:nvPr/>
        </p:nvSpPr>
        <p:spPr bwMode="auto">
          <a:xfrm>
            <a:off x="2933700" y="3314700"/>
            <a:ext cx="28194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29" name="Line 13"/>
          <p:cNvSpPr>
            <a:spLocks noChangeShapeType="1"/>
          </p:cNvSpPr>
          <p:nvPr/>
        </p:nvSpPr>
        <p:spPr bwMode="auto">
          <a:xfrm>
            <a:off x="2971800" y="6096000"/>
            <a:ext cx="24384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30" name="Rectangle 14"/>
          <p:cNvSpPr>
            <a:spLocks noChangeArrowheads="1"/>
          </p:cNvSpPr>
          <p:nvPr/>
        </p:nvSpPr>
        <p:spPr bwMode="auto">
          <a:xfrm>
            <a:off x="3521075" y="292735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2223841v3.0</a:t>
            </a:r>
          </a:p>
        </p:txBody>
      </p:sp>
      <p:sp>
        <p:nvSpPr>
          <p:cNvPr id="521231" name="Rectangle 15"/>
          <p:cNvSpPr>
            <a:spLocks noChangeArrowheads="1"/>
          </p:cNvSpPr>
          <p:nvPr/>
        </p:nvSpPr>
        <p:spPr bwMode="auto">
          <a:xfrm>
            <a:off x="1257300" y="36322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1232" name="Rectangle 16"/>
          <p:cNvSpPr>
            <a:spLocks noChangeArrowheads="1"/>
          </p:cNvSpPr>
          <p:nvPr/>
        </p:nvSpPr>
        <p:spPr bwMode="auto">
          <a:xfrm>
            <a:off x="3340100" y="56261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1233" name="Rectangle 17"/>
          <p:cNvSpPr>
            <a:spLocks noChangeArrowheads="1"/>
          </p:cNvSpPr>
          <p:nvPr/>
        </p:nvSpPr>
        <p:spPr bwMode="auto">
          <a:xfrm>
            <a:off x="6477000" y="36195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p:txBody>
          <a:bodyPr/>
          <a:lstStyle/>
          <a:p>
            <a:r>
              <a:rPr lang="en-GB" sz="2700"/>
              <a:t>Identify/query the protein corresponding to BRCA1 gene</a:t>
            </a:r>
          </a:p>
        </p:txBody>
      </p:sp>
      <p:pic>
        <p:nvPicPr>
          <p:cNvPr id="523267" name="Picture 3"/>
          <p:cNvPicPr>
            <a:picLocks noGrp="1" noChangeAspect="1" noChangeArrowheads="1"/>
          </p:cNvPicPr>
          <p:nvPr>
            <p:ph type="body" idx="4294967295"/>
          </p:nvPr>
        </p:nvPicPr>
        <p:blipFill>
          <a:blip r:embed="rId3"/>
          <a:srcRect l="1709" t="15927" r="1709" b="23257"/>
          <a:stretch>
            <a:fillRect/>
          </a:stretch>
        </p:blipFill>
        <p:spPr>
          <a:xfrm>
            <a:off x="0" y="1295400"/>
            <a:ext cx="9144000" cy="1133475"/>
          </a:xfrm>
          <a:noFill/>
        </p:spPr>
      </p:pic>
      <p:sp>
        <p:nvSpPr>
          <p:cNvPr id="523268" name="Rectangle 4"/>
          <p:cNvSpPr>
            <a:spLocks noChangeArrowheads="1"/>
          </p:cNvSpPr>
          <p:nvPr/>
        </p:nvSpPr>
        <p:spPr bwMode="auto">
          <a:xfrm>
            <a:off x="228600" y="2971800"/>
            <a:ext cx="8686800" cy="3759200"/>
          </a:xfrm>
          <a:prstGeom prst="rect">
            <a:avLst/>
          </a:prstGeom>
          <a:noFill/>
          <a:ln w="9525">
            <a:noFill/>
            <a:miter lim="800000"/>
            <a:headEnd/>
            <a:tailEnd/>
          </a:ln>
        </p:spPr>
        <p:txBody>
          <a:bodyPr>
            <a:prstTxWarp prst="textNoShape">
              <a:avLst/>
            </a:prstTxWarp>
            <a:spAutoFit/>
          </a:bodyPr>
          <a:lstStyle/>
          <a:p>
            <a:pPr algn="l">
              <a:spcBef>
                <a:spcPct val="0"/>
              </a:spcBef>
            </a:pPr>
            <a:r>
              <a:rPr lang="en-GB" sz="1600" b="0">
                <a:latin typeface="Arial" pitchFamily="-65" charset="0"/>
              </a:rPr>
              <a:t>&lt;?xml version="1.0" encoding="UTF-8"?&gt;</a:t>
            </a:r>
          </a:p>
          <a:p>
            <a:pPr algn="l">
              <a:spcBef>
                <a:spcPct val="0"/>
              </a:spcBef>
            </a:pPr>
            <a:r>
              <a:rPr lang="en-GB" sz="1600" b="0">
                <a:latin typeface="Arial" pitchFamily="-65" charset="0"/>
              </a:rPr>
              <a:t>&lt;ns1:CQLQuery xmlns:ns1="http://CQL.caBIG/1/gov.nih.nci.cagrid.CQLQuery"&gt;</a:t>
            </a:r>
          </a:p>
          <a:p>
            <a:pPr algn="l">
              <a:spcBef>
                <a:spcPct val="0"/>
              </a:spcBef>
            </a:pPr>
            <a:r>
              <a:rPr lang="en-GB" sz="1600" b="0">
                <a:latin typeface="Arial" pitchFamily="-65" charset="0"/>
              </a:rPr>
              <a:t> &lt;ns1:Target name="</a:t>
            </a:r>
            <a:r>
              <a:rPr lang="en-GB" sz="1600">
                <a:solidFill>
                  <a:srgbClr val="FF3300"/>
                </a:solidFill>
                <a:latin typeface="Arial" pitchFamily="-65" charset="0"/>
              </a:rPr>
              <a:t>edu.georgetown.pir.domain.Protein</a:t>
            </a:r>
            <a:r>
              <a:rPr lang="en-GB" sz="1600" b="0">
                <a:latin typeface="Arial" pitchFamily="-65" charset="0"/>
              </a:rPr>
              <a:t>"&gt;</a:t>
            </a:r>
          </a:p>
          <a:p>
            <a:pPr algn="l">
              <a:spcBef>
                <a:spcPct val="0"/>
              </a:spcBef>
            </a:pPr>
            <a:r>
              <a:rPr lang="en-GB" sz="1600" b="0">
                <a:latin typeface="Arial" pitchFamily="-65" charset="0"/>
              </a:rPr>
              <a:t>   &lt;ns1:Group logicRelation="</a:t>
            </a:r>
            <a:r>
              <a:rPr lang="en-GB" sz="1600">
                <a:solidFill>
                  <a:srgbClr val="FF3300"/>
                </a:solidFill>
                <a:latin typeface="Arial" pitchFamily="-65" charset="0"/>
              </a:rPr>
              <a:t>AND</a:t>
            </a:r>
            <a:r>
              <a:rPr lang="en-GB" sz="1600" b="0">
                <a:latin typeface="Arial" pitchFamily="-65" charset="0"/>
              </a:rPr>
              <a:t>"&gt;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edu.georgetown.pir.domain.Gene</a:t>
            </a:r>
            <a:r>
              <a:rPr lang="en-GB" sz="1600" b="0">
                <a:latin typeface="Arial" pitchFamily="-65" charset="0"/>
              </a:rPr>
              <a:t>" roleName="</a:t>
            </a:r>
            <a:r>
              <a:rPr lang="en-GB" sz="1600">
                <a:solidFill>
                  <a:srgbClr val="FF3300"/>
                </a:solidFill>
                <a:latin typeface="Arial" pitchFamily="-65" charset="0"/>
              </a:rPr>
              <a:t>geneCollection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FF3300"/>
                </a:solidFill>
                <a:latin typeface="Arial" pitchFamily="-65" charset="0"/>
              </a:rPr>
              <a:t>brca1</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edu.georgetown.pir.domain.Organism</a:t>
            </a:r>
            <a:r>
              <a:rPr lang="en-GB" sz="1600" b="0">
                <a:latin typeface="Arial" pitchFamily="-65" charset="0"/>
              </a:rPr>
              <a:t>" 			 	roleName="</a:t>
            </a:r>
            <a:r>
              <a:rPr lang="en-GB" sz="1600">
                <a:solidFill>
                  <a:srgbClr val="FF3300"/>
                </a:solidFill>
                <a:latin typeface="Arial" pitchFamily="-65" charset="0"/>
              </a:rPr>
              <a:t>organismCollection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scientificName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990000"/>
                </a:solidFill>
                <a:latin typeface="Arial" pitchFamily="-65" charset="0"/>
              </a:rPr>
              <a:t>homo sapiens</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&lt;/ns1:Group&gt;</a:t>
            </a:r>
          </a:p>
          <a:p>
            <a:pPr algn="l">
              <a:spcBef>
                <a:spcPct val="0"/>
              </a:spcBef>
            </a:pPr>
            <a:r>
              <a:rPr lang="en-GB" sz="1600" b="0">
                <a:latin typeface="Arial" pitchFamily="-65" charset="0"/>
              </a:rPr>
              <a:t> &lt;/ns1:Target&gt;</a:t>
            </a:r>
          </a:p>
          <a:p>
            <a:pPr algn="l">
              <a:spcBef>
                <a:spcPct val="0"/>
              </a:spcBef>
            </a:pPr>
            <a:r>
              <a:rPr lang="en-GB" sz="1600" b="0">
                <a:latin typeface="Arial" pitchFamily="-65" charset="0"/>
              </a:rPr>
              <a:t>&lt;/ns1:CQLQuery&gt;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5314" name="Rectangle 2"/>
          <p:cNvSpPr>
            <a:spLocks noGrp="1" noChangeArrowheads="1"/>
          </p:cNvSpPr>
          <p:nvPr>
            <p:ph type="title" idx="4294967295"/>
          </p:nvPr>
        </p:nvSpPr>
        <p:spPr/>
        <p:txBody>
          <a:bodyPr/>
          <a:lstStyle/>
          <a:p>
            <a:r>
              <a:rPr lang="en-GB" sz="2700"/>
              <a:t>Identify/query the protein corresponding to BRCA1 gene</a:t>
            </a:r>
          </a:p>
        </p:txBody>
      </p:sp>
      <p:sp>
        <p:nvSpPr>
          <p:cNvPr id="525315" name="Rectangle 3"/>
          <p:cNvSpPr>
            <a:spLocks noGrp="1" noChangeArrowheads="1"/>
          </p:cNvSpPr>
          <p:nvPr>
            <p:ph type="body" idx="4294967295"/>
          </p:nvPr>
        </p:nvSpPr>
        <p:spPr/>
        <p:txBody>
          <a:bodyPr/>
          <a:lstStyle/>
          <a:p>
            <a:pPr>
              <a:buFontTx/>
              <a:buNone/>
            </a:pPr>
            <a:r>
              <a:rPr lang="en-GB" dirty="0" err="1">
                <a:solidFill>
                  <a:srgbClr val="FF3300"/>
                </a:solidFill>
              </a:rPr>
              <a:t>DataServiceClient</a:t>
            </a:r>
            <a:r>
              <a:rPr lang="en-GB" b="0" dirty="0"/>
              <a:t> </a:t>
            </a:r>
            <a:r>
              <a:rPr lang="en-GB" b="0" dirty="0" err="1"/>
              <a:t>client_gridPIR</a:t>
            </a:r>
            <a:r>
              <a:rPr lang="en-GB" b="0" dirty="0"/>
              <a:t>=new </a:t>
            </a:r>
            <a:r>
              <a:rPr lang="en-GB" b="0" dirty="0" err="1"/>
              <a:t>DataServiceClient(</a:t>
            </a:r>
            <a:r>
              <a:rPr lang="en-GB" b="0" i="1" dirty="0" err="1"/>
              <a:t>serviceURL_gridPIR</a:t>
            </a:r>
            <a:r>
              <a:rPr lang="en-GB" b="0" dirty="0"/>
              <a:t>);</a:t>
            </a:r>
          </a:p>
          <a:p>
            <a:pPr>
              <a:buFontTx/>
              <a:buNone/>
            </a:pPr>
            <a:endParaRPr lang="en-GB" b="0" dirty="0"/>
          </a:p>
          <a:p>
            <a:pPr>
              <a:buFontTx/>
              <a:buNone/>
            </a:pPr>
            <a:r>
              <a:rPr lang="en-GB" dirty="0" err="1">
                <a:solidFill>
                  <a:srgbClr val="FF3300"/>
                </a:solidFill>
              </a:rPr>
              <a:t>CQLQuery</a:t>
            </a:r>
            <a:r>
              <a:rPr lang="en-GB" b="0" dirty="0"/>
              <a:t> </a:t>
            </a:r>
            <a:r>
              <a:rPr lang="en-GB" b="0" dirty="0" err="1"/>
              <a:t>query_gridPIR</a:t>
            </a:r>
            <a:r>
              <a:rPr lang="en-GB" b="0" dirty="0"/>
              <a:t> = (</a:t>
            </a:r>
            <a:r>
              <a:rPr lang="en-GB" b="0" dirty="0" err="1"/>
              <a:t>CQLQuery</a:t>
            </a:r>
            <a:r>
              <a:rPr lang="en-GB" b="0" dirty="0"/>
              <a:t>) </a:t>
            </a:r>
            <a:r>
              <a:rPr lang="en-GB" b="0" dirty="0" err="1"/>
              <a:t>Utils.</a:t>
            </a:r>
            <a:r>
              <a:rPr lang="en-GB" b="0" i="1" dirty="0" err="1"/>
              <a:t>deserializeObject</a:t>
            </a:r>
            <a:r>
              <a:rPr lang="en-GB" b="0" dirty="0"/>
              <a:t>(</a:t>
            </a:r>
          </a:p>
          <a:p>
            <a:pPr>
              <a:buFontTx/>
              <a:buNone/>
            </a:pPr>
            <a:r>
              <a:rPr lang="en-GB" b="0" dirty="0"/>
              <a:t>            new </a:t>
            </a:r>
            <a:r>
              <a:rPr lang="en-GB" b="0" dirty="0" err="1"/>
              <a:t>StringReader</a:t>
            </a:r>
            <a:r>
              <a:rPr lang="en-GB" b="0" dirty="0"/>
              <a:t>(</a:t>
            </a:r>
            <a:r>
              <a:rPr lang="en-GB" b="0" dirty="0" smtClean="0"/>
              <a:t> "</a:t>
            </a:r>
            <a:r>
              <a:rPr lang="en-GB" b="0" dirty="0"/>
              <a:t>&lt;ns1:CQLQuery</a:t>
            </a:r>
            <a:r>
              <a:rPr lang="en-GB" b="0" dirty="0" smtClean="0"/>
              <a:t> </a:t>
            </a:r>
            <a:r>
              <a:rPr lang="en-US" b="0" dirty="0" smtClean="0"/>
              <a:t>….</a:t>
            </a:r>
            <a:r>
              <a:rPr lang="en-GB" b="0" dirty="0" smtClean="0"/>
              <a:t> </a:t>
            </a:r>
            <a:r>
              <a:rPr lang="en-GB" b="0" dirty="0" smtClean="0"/>
              <a:t>&lt;</a:t>
            </a:r>
            <a:r>
              <a:rPr lang="en-GB" b="0" dirty="0"/>
              <a:t>/ns1:CQLQuery</a:t>
            </a:r>
            <a:r>
              <a:rPr lang="en-GB" b="0" dirty="0" smtClean="0"/>
              <a:t>&gt;”)</a:t>
            </a:r>
            <a:r>
              <a:rPr lang="en-GB" b="0" dirty="0"/>
              <a:t>,</a:t>
            </a:r>
          </a:p>
          <a:p>
            <a:pPr>
              <a:buFontTx/>
              <a:buNone/>
            </a:pPr>
            <a:r>
              <a:rPr lang="en-GB" b="0" dirty="0"/>
              <a:t>            </a:t>
            </a:r>
            <a:r>
              <a:rPr lang="en-GB" b="0" dirty="0" err="1"/>
              <a:t>CQLQuery.class</a:t>
            </a:r>
            <a:endParaRPr lang="en-GB" b="0" dirty="0"/>
          </a:p>
          <a:p>
            <a:pPr>
              <a:buFontTx/>
              <a:buNone/>
            </a:pPr>
            <a:r>
              <a:rPr lang="en-GB" b="0" dirty="0"/>
              <a:t>);</a:t>
            </a:r>
          </a:p>
          <a:p>
            <a:pPr>
              <a:buFontTx/>
              <a:buNone/>
            </a:pPr>
            <a:endParaRPr lang="en-GB" b="0" dirty="0">
              <a:solidFill>
                <a:srgbClr val="990000"/>
              </a:solidFill>
            </a:endParaRPr>
          </a:p>
          <a:p>
            <a:pPr>
              <a:buFontTx/>
              <a:buNone/>
            </a:pPr>
            <a:r>
              <a:rPr lang="en-GB" dirty="0" err="1">
                <a:solidFill>
                  <a:srgbClr val="FF3300"/>
                </a:solidFill>
              </a:rPr>
              <a:t>CQLQueryResults</a:t>
            </a:r>
            <a:r>
              <a:rPr lang="en-GB" b="0" dirty="0"/>
              <a:t> </a:t>
            </a:r>
            <a:r>
              <a:rPr lang="en-GB" b="0" dirty="0" err="1"/>
              <a:t>results_gridPIR</a:t>
            </a:r>
            <a:r>
              <a:rPr lang="en-GB" b="0" dirty="0"/>
              <a:t>=</a:t>
            </a:r>
            <a:r>
              <a:rPr lang="en-GB" b="0" dirty="0" err="1"/>
              <a:t>client_gridPIR.</a:t>
            </a:r>
            <a:r>
              <a:rPr lang="en-GB" dirty="0" err="1">
                <a:solidFill>
                  <a:srgbClr val="FF3300"/>
                </a:solidFill>
              </a:rPr>
              <a:t>query</a:t>
            </a:r>
            <a:r>
              <a:rPr lang="en-GB" b="0" dirty="0" err="1"/>
              <a:t>(query_gridPIR</a:t>
            </a:r>
            <a:r>
              <a:rPr lang="en-GB" b="0" dirty="0"/>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idx="4294967295"/>
          </p:nvPr>
        </p:nvSpPr>
        <p:spPr/>
        <p:txBody>
          <a:bodyPr/>
          <a:lstStyle/>
          <a:p>
            <a:r>
              <a:rPr lang="en-GB" sz="2700"/>
              <a:t>Identify/query the protein corresponding to BRCA1 gene</a:t>
            </a:r>
          </a:p>
        </p:txBody>
      </p:sp>
      <p:pic>
        <p:nvPicPr>
          <p:cNvPr id="527363" name="Picture 3"/>
          <p:cNvPicPr>
            <a:picLocks noChangeAspect="1" noChangeArrowheads="1"/>
          </p:cNvPicPr>
          <p:nvPr/>
        </p:nvPicPr>
        <p:blipFill>
          <a:blip r:embed="rId3"/>
          <a:srcRect/>
          <a:stretch>
            <a:fillRect/>
          </a:stretch>
        </p:blipFill>
        <p:spPr bwMode="auto">
          <a:xfrm>
            <a:off x="2292350" y="1600200"/>
            <a:ext cx="6362700" cy="5029200"/>
          </a:xfrm>
          <a:prstGeom prst="rect">
            <a:avLst/>
          </a:prstGeom>
          <a:noFill/>
          <a:ln w="9525">
            <a:noFill/>
            <a:miter lim="800000"/>
            <a:headEnd/>
            <a:tailEnd/>
          </a:ln>
        </p:spPr>
      </p:pic>
      <p:sp>
        <p:nvSpPr>
          <p:cNvPr id="527364" name="Oval 4"/>
          <p:cNvSpPr>
            <a:spLocks noChangeArrowheads="1"/>
          </p:cNvSpPr>
          <p:nvPr/>
        </p:nvSpPr>
        <p:spPr bwMode="auto">
          <a:xfrm>
            <a:off x="2057400" y="4343400"/>
            <a:ext cx="6705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7365" name="Line 5"/>
          <p:cNvSpPr>
            <a:spLocks noChangeShapeType="1"/>
          </p:cNvSpPr>
          <p:nvPr/>
        </p:nvSpPr>
        <p:spPr bwMode="auto">
          <a:xfrm>
            <a:off x="1676400" y="4191000"/>
            <a:ext cx="4572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27366" name="Text Box 6"/>
          <p:cNvSpPr txBox="1">
            <a:spLocks noChangeArrowheads="1"/>
          </p:cNvSpPr>
          <p:nvPr/>
        </p:nvSpPr>
        <p:spPr bwMode="auto">
          <a:xfrm>
            <a:off x="88900" y="33528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Protein Object with uniprotkbEntryName BRCA1_HUMAN </a:t>
            </a:r>
          </a:p>
        </p:txBody>
      </p:sp>
      <p:sp>
        <p:nvSpPr>
          <p:cNvPr id="527367"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-Dstep=step4</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p:txBody>
          <a:bodyPr/>
          <a:lstStyle/>
          <a:p>
            <a:r>
              <a:rPr lang="en-GB"/>
              <a:t>Collect information on the same protein from different resources</a:t>
            </a:r>
          </a:p>
        </p:txBody>
      </p:sp>
      <p:sp>
        <p:nvSpPr>
          <p:cNvPr id="529411" name="Rectangle 3"/>
          <p:cNvSpPr>
            <a:spLocks noGrp="1" noChangeArrowheads="1"/>
          </p:cNvSpPr>
          <p:nvPr>
            <p:ph type="body" idx="4294967295"/>
          </p:nvPr>
        </p:nvSpPr>
        <p:spPr>
          <a:xfrm>
            <a:off x="304800" y="1371600"/>
            <a:ext cx="8458200" cy="5334000"/>
          </a:xfrm>
        </p:spPr>
        <p:txBody>
          <a:bodyPr/>
          <a:lstStyle/>
          <a:p>
            <a:r>
              <a:rPr lang="en-GB" sz="2000" b="0" dirty="0"/>
              <a:t>We know </a:t>
            </a:r>
          </a:p>
          <a:p>
            <a:pPr marL="800100" lvl="1" indent="-342900"/>
            <a:r>
              <a:rPr lang="en-GB" sz="2000" dirty="0"/>
              <a:t>“</a:t>
            </a:r>
            <a:r>
              <a:rPr lang="en-GB" sz="2000" b="1" dirty="0" err="1"/>
              <a:t>Protein.uniprotCode</a:t>
            </a:r>
            <a:r>
              <a:rPr lang="en-GB" sz="2000" dirty="0"/>
              <a:t>”</a:t>
            </a:r>
            <a:r>
              <a:rPr lang="en-GB" sz="2000" b="1" dirty="0"/>
              <a:t> </a:t>
            </a:r>
            <a:r>
              <a:rPr lang="en-GB" sz="2000" dirty="0"/>
              <a:t>in </a:t>
            </a:r>
            <a:r>
              <a:rPr lang="en-GB" sz="2000" b="1" dirty="0" err="1"/>
              <a:t>caBIO</a:t>
            </a:r>
            <a:r>
              <a:rPr lang="en-GB" sz="2000" dirty="0"/>
              <a:t> is semantically equivalent to</a:t>
            </a:r>
            <a:r>
              <a:rPr lang="en-GB" sz="2000" b="1" dirty="0"/>
              <a:t> “</a:t>
            </a:r>
            <a:r>
              <a:rPr lang="en-GB" sz="2000" b="1" dirty="0" err="1"/>
              <a:t>Protein.uniprotkbEntryName</a:t>
            </a:r>
            <a:r>
              <a:rPr lang="en-GB" sz="2000" dirty="0"/>
              <a:t>” in </a:t>
            </a:r>
            <a:r>
              <a:rPr lang="en-GB" sz="2000" b="1" dirty="0" err="1"/>
              <a:t>gridPIR</a:t>
            </a:r>
            <a:r>
              <a:rPr lang="en-GB" sz="2000" b="1" dirty="0"/>
              <a:t> :</a:t>
            </a:r>
          </a:p>
          <a:p>
            <a:endParaRPr lang="en-GB" sz="2000" b="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b="0" dirty="0"/>
          </a:p>
          <a:p>
            <a:pPr marL="800100" lvl="1" indent="-342900"/>
            <a:endParaRPr lang="en-GB" sz="1600" dirty="0"/>
          </a:p>
          <a:p>
            <a:pPr marL="800100" lvl="1" indent="-342900"/>
            <a:r>
              <a:rPr lang="en-GB" sz="2000" dirty="0"/>
              <a:t>“</a:t>
            </a:r>
            <a:r>
              <a:rPr lang="en-GB" sz="2000" b="1" dirty="0"/>
              <a:t>BRCA1_HUMAN</a:t>
            </a:r>
            <a:r>
              <a:rPr lang="en-GB" sz="2000" dirty="0"/>
              <a:t>”  protein from </a:t>
            </a:r>
            <a:r>
              <a:rPr lang="en-GB" sz="2000" b="1" dirty="0" err="1"/>
              <a:t>gridPIR</a:t>
            </a:r>
            <a:r>
              <a:rPr lang="en-GB" sz="2000" dirty="0"/>
              <a:t> corresponds to</a:t>
            </a:r>
            <a:r>
              <a:rPr lang="en-GB" sz="2000" b="1" dirty="0"/>
              <a:t> Human BRCA1 Gene</a:t>
            </a:r>
          </a:p>
        </p:txBody>
      </p:sp>
      <p:pic>
        <p:nvPicPr>
          <p:cNvPr id="529412" name="Picture 4"/>
          <p:cNvPicPr>
            <a:picLocks noChangeAspect="1" noChangeArrowheads="1"/>
          </p:cNvPicPr>
          <p:nvPr/>
        </p:nvPicPr>
        <p:blipFill>
          <a:blip r:embed="rId3"/>
          <a:srcRect l="3067" t="5647" r="60992" b="58505"/>
          <a:stretch>
            <a:fillRect/>
          </a:stretch>
        </p:blipFill>
        <p:spPr bwMode="auto">
          <a:xfrm>
            <a:off x="5562600" y="2971800"/>
            <a:ext cx="3281363" cy="2614613"/>
          </a:xfrm>
          <a:prstGeom prst="rect">
            <a:avLst/>
          </a:prstGeom>
          <a:noFill/>
          <a:ln w="9525">
            <a:noFill/>
            <a:miter lim="800000"/>
            <a:headEnd/>
            <a:tailEnd/>
          </a:ln>
        </p:spPr>
      </p:pic>
      <p:pic>
        <p:nvPicPr>
          <p:cNvPr id="529413" name="Picture 5"/>
          <p:cNvPicPr>
            <a:picLocks noChangeAspect="1" noChangeArrowheads="1"/>
          </p:cNvPicPr>
          <p:nvPr/>
        </p:nvPicPr>
        <p:blipFill>
          <a:blip r:embed="rId4"/>
          <a:srcRect l="7170" t="18405" r="4482" b="22653"/>
          <a:stretch>
            <a:fillRect/>
          </a:stretch>
        </p:blipFill>
        <p:spPr bwMode="auto">
          <a:xfrm>
            <a:off x="215900" y="4127500"/>
            <a:ext cx="3235325" cy="1366838"/>
          </a:xfrm>
          <a:prstGeom prst="rect">
            <a:avLst/>
          </a:prstGeom>
          <a:noFill/>
          <a:ln w="9525">
            <a:noFill/>
            <a:miter lim="800000"/>
            <a:headEnd/>
            <a:tailEnd/>
          </a:ln>
        </p:spPr>
      </p:pic>
      <p:sp>
        <p:nvSpPr>
          <p:cNvPr id="529414" name="Oval 6"/>
          <p:cNvSpPr>
            <a:spLocks noChangeArrowheads="1"/>
          </p:cNvSpPr>
          <p:nvPr/>
        </p:nvSpPr>
        <p:spPr bwMode="auto">
          <a:xfrm>
            <a:off x="5715000" y="51435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5" name="Oval 7"/>
          <p:cNvSpPr>
            <a:spLocks noChangeArrowheads="1"/>
          </p:cNvSpPr>
          <p:nvPr/>
        </p:nvSpPr>
        <p:spPr bwMode="auto">
          <a:xfrm>
            <a:off x="215900" y="49657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6" name="Line 8"/>
          <p:cNvSpPr>
            <a:spLocks noChangeShapeType="1"/>
          </p:cNvSpPr>
          <p:nvPr/>
        </p:nvSpPr>
        <p:spPr bwMode="auto">
          <a:xfrm>
            <a:off x="2971800" y="5105400"/>
            <a:ext cx="26670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9417" name="Rectangle 9"/>
          <p:cNvSpPr>
            <a:spLocks noChangeArrowheads="1"/>
          </p:cNvSpPr>
          <p:nvPr/>
        </p:nvSpPr>
        <p:spPr bwMode="auto">
          <a:xfrm>
            <a:off x="1257300" y="26416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9418" name="Rectangle 10"/>
          <p:cNvSpPr>
            <a:spLocks noChangeArrowheads="1"/>
          </p:cNvSpPr>
          <p:nvPr/>
        </p:nvSpPr>
        <p:spPr bwMode="auto">
          <a:xfrm>
            <a:off x="3340100" y="46355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9419" name="Rectangle 11"/>
          <p:cNvSpPr>
            <a:spLocks noChangeArrowheads="1"/>
          </p:cNvSpPr>
          <p:nvPr/>
        </p:nvSpPr>
        <p:spPr bwMode="auto">
          <a:xfrm>
            <a:off x="6477000" y="26289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29420" name="Rectangle 12"/>
          <p:cNvSpPr>
            <a:spLocks noChangeArrowheads="1"/>
          </p:cNvSpPr>
          <p:nvPr/>
        </p:nvSpPr>
        <p:spPr bwMode="auto">
          <a:xfrm>
            <a:off x="152400" y="24384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
        <p:nvSpPr>
          <p:cNvPr id="529421" name="Rectangle 13"/>
          <p:cNvSpPr>
            <a:spLocks noChangeArrowheads="1"/>
          </p:cNvSpPr>
          <p:nvPr/>
        </p:nvSpPr>
        <p:spPr bwMode="auto">
          <a:xfrm>
            <a:off x="5562600" y="25146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1459" name="Picture 3"/>
          <p:cNvPicPr>
            <a:picLocks noChangeAspect="1" noChangeArrowheads="1"/>
          </p:cNvPicPr>
          <p:nvPr/>
        </p:nvPicPr>
        <p:blipFill>
          <a:blip r:embed="rId3"/>
          <a:srcRect/>
          <a:stretch>
            <a:fillRect/>
          </a:stretch>
        </p:blipFill>
        <p:spPr bwMode="auto">
          <a:xfrm>
            <a:off x="1219200" y="4114800"/>
            <a:ext cx="7772400" cy="2246313"/>
          </a:xfrm>
          <a:prstGeom prst="rect">
            <a:avLst/>
          </a:prstGeom>
          <a:noFill/>
          <a:ln w="9525">
            <a:noFill/>
            <a:miter lim="800000"/>
            <a:headEnd/>
            <a:tailEnd/>
          </a:ln>
        </p:spPr>
      </p:pic>
      <p:pic>
        <p:nvPicPr>
          <p:cNvPr id="531460" name="Picture 4"/>
          <p:cNvPicPr>
            <a:picLocks noGrp="1" noChangeAspect="1" noChangeArrowheads="1"/>
          </p:cNvPicPr>
          <p:nvPr>
            <p:ph type="body" idx="4294967295"/>
          </p:nvPr>
        </p:nvPicPr>
        <p:blipFill>
          <a:blip r:embed="rId4"/>
          <a:srcRect/>
          <a:stretch>
            <a:fillRect/>
          </a:stretch>
        </p:blipFill>
        <p:spPr>
          <a:xfrm>
            <a:off x="876300" y="1295400"/>
            <a:ext cx="8229600" cy="2533650"/>
          </a:xfrm>
          <a:noFill/>
        </p:spPr>
      </p:pic>
      <p:sp>
        <p:nvSpPr>
          <p:cNvPr id="531461" name="Rectangle 5"/>
          <p:cNvSpPr>
            <a:spLocks noChangeArrowheads="1"/>
          </p:cNvSpPr>
          <p:nvPr/>
        </p:nvSpPr>
        <p:spPr bwMode="auto">
          <a:xfrm>
            <a:off x="1308100" y="40767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1462" name="Rectangle 6"/>
          <p:cNvSpPr>
            <a:spLocks noChangeArrowheads="1"/>
          </p:cNvSpPr>
          <p:nvPr/>
        </p:nvSpPr>
        <p:spPr bwMode="auto">
          <a:xfrm>
            <a:off x="927100" y="12192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1463" name="Oval 7"/>
          <p:cNvSpPr>
            <a:spLocks noChangeArrowheads="1"/>
          </p:cNvSpPr>
          <p:nvPr/>
        </p:nvSpPr>
        <p:spPr bwMode="auto">
          <a:xfrm>
            <a:off x="1066800" y="54483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4" name="Oval 8"/>
          <p:cNvSpPr>
            <a:spLocks noChangeArrowheads="1"/>
          </p:cNvSpPr>
          <p:nvPr/>
        </p:nvSpPr>
        <p:spPr bwMode="auto">
          <a:xfrm>
            <a:off x="1066800" y="30480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5" name="AutoShape 9"/>
          <p:cNvSpPr>
            <a:spLocks/>
          </p:cNvSpPr>
          <p:nvPr/>
        </p:nvSpPr>
        <p:spPr bwMode="auto">
          <a:xfrm>
            <a:off x="990600" y="3124200"/>
            <a:ext cx="76200" cy="2438400"/>
          </a:xfrm>
          <a:prstGeom prst="leftBrace">
            <a:avLst>
              <a:gd name="adj1" fmla="val 266667"/>
              <a:gd name="adj2" fmla="val 50000"/>
            </a:avLst>
          </a:prstGeom>
          <a:noFill/>
          <a:ln w="9525">
            <a:solidFill>
              <a:schemeClr val="tx1"/>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6" name="Text Box 10"/>
          <p:cNvSpPr txBox="1">
            <a:spLocks noChangeArrowheads="1"/>
          </p:cNvSpPr>
          <p:nvPr/>
        </p:nvSpPr>
        <p:spPr bwMode="auto">
          <a:xfrm>
            <a:off x="0" y="3352800"/>
            <a:ext cx="1066800" cy="2327275"/>
          </a:xfrm>
          <a:prstGeom prst="rect">
            <a:avLst/>
          </a:prstGeom>
          <a:noFill/>
          <a:ln w="38100">
            <a:solidFill>
              <a:srgbClr val="0000FF"/>
            </a:solidFill>
            <a:miter lim="800000"/>
            <a:headEnd/>
            <a:tailEnd/>
          </a:ln>
        </p:spPr>
        <p:txBody>
          <a:bodyPr>
            <a:prstTxWarp prst="textNoShape">
              <a:avLst/>
            </a:prstTxWarp>
            <a:spAutoFit/>
          </a:bodyPr>
          <a:lstStyle/>
          <a:p>
            <a:pPr algn="l">
              <a:spcBef>
                <a:spcPct val="50000"/>
              </a:spcBef>
            </a:pPr>
            <a:r>
              <a:rPr lang="en-GB">
                <a:latin typeface="Arial" pitchFamily="-65" charset="0"/>
              </a:rPr>
              <a:t>Join caBIO and gridPIRand access to more info</a:t>
            </a:r>
          </a:p>
        </p:txBody>
      </p:sp>
      <p:sp>
        <p:nvSpPr>
          <p:cNvPr id="531467" name="Oval 11"/>
          <p:cNvSpPr>
            <a:spLocks noChangeArrowheads="1"/>
          </p:cNvSpPr>
          <p:nvPr/>
        </p:nvSpPr>
        <p:spPr bwMode="auto">
          <a:xfrm>
            <a:off x="6324600" y="1219200"/>
            <a:ext cx="2667000" cy="24384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8" name="Oval 12"/>
          <p:cNvSpPr>
            <a:spLocks noChangeArrowheads="1"/>
          </p:cNvSpPr>
          <p:nvPr/>
        </p:nvSpPr>
        <p:spPr bwMode="auto">
          <a:xfrm>
            <a:off x="6324600" y="4038600"/>
            <a:ext cx="2667000" cy="23622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9" name="Text Box 13"/>
          <p:cNvSpPr txBox="1">
            <a:spLocks noChangeArrowheads="1"/>
          </p:cNvSpPr>
          <p:nvPr/>
        </p:nvSpPr>
        <p:spPr bwMode="auto">
          <a:xfrm>
            <a:off x="6781800" y="4343400"/>
            <a:ext cx="16002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Annotations</a:t>
            </a:r>
          </a:p>
        </p:txBody>
      </p:sp>
      <p:sp>
        <p:nvSpPr>
          <p:cNvPr id="531470" name="Text Box 14"/>
          <p:cNvSpPr txBox="1">
            <a:spLocks noChangeArrowheads="1"/>
          </p:cNvSpPr>
          <p:nvPr/>
        </p:nvSpPr>
        <p:spPr bwMode="auto">
          <a:xfrm>
            <a:off x="6781800" y="1371600"/>
            <a:ext cx="2057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Genomic Info</a:t>
            </a:r>
          </a:p>
        </p:txBody>
      </p:sp>
      <p:sp>
        <p:nvSpPr>
          <p:cNvPr id="531471" name="Line 15"/>
          <p:cNvSpPr>
            <a:spLocks noChangeShapeType="1"/>
          </p:cNvSpPr>
          <p:nvPr/>
        </p:nvSpPr>
        <p:spPr bwMode="auto">
          <a:xfrm flipV="1">
            <a:off x="1066800" y="3276600"/>
            <a:ext cx="6858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
        <p:nvSpPr>
          <p:cNvPr id="531472" name="Line 16"/>
          <p:cNvSpPr>
            <a:spLocks noChangeShapeType="1"/>
          </p:cNvSpPr>
          <p:nvPr/>
        </p:nvSpPr>
        <p:spPr bwMode="auto">
          <a:xfrm>
            <a:off x="1066800" y="4800600"/>
            <a:ext cx="6096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3507" name="Picture 3"/>
          <p:cNvPicPr>
            <a:picLocks noGrp="1" noChangeAspect="1" noChangeArrowheads="1"/>
          </p:cNvPicPr>
          <p:nvPr>
            <p:ph type="body" idx="4294967295"/>
          </p:nvPr>
        </p:nvPicPr>
        <p:blipFill>
          <a:blip r:embed="rId3"/>
          <a:srcRect/>
          <a:stretch>
            <a:fillRect/>
          </a:stretch>
        </p:blipFill>
        <p:spPr>
          <a:xfrm>
            <a:off x="457200" y="1168400"/>
            <a:ext cx="8229600" cy="2533650"/>
          </a:xfrm>
          <a:noFill/>
        </p:spPr>
      </p:pic>
      <p:sp>
        <p:nvSpPr>
          <p:cNvPr id="533508" name="Rectangle 4"/>
          <p:cNvSpPr>
            <a:spLocks noChangeArrowheads="1"/>
          </p:cNvSpPr>
          <p:nvPr/>
        </p:nvSpPr>
        <p:spPr bwMode="auto">
          <a:xfrm>
            <a:off x="457200" y="11430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3509" name="Oval 5"/>
          <p:cNvSpPr>
            <a:spLocks noChangeArrowheads="1"/>
          </p:cNvSpPr>
          <p:nvPr/>
        </p:nvSpPr>
        <p:spPr bwMode="auto">
          <a:xfrm>
            <a:off x="381000" y="28956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3510" name="Rectangle 6"/>
          <p:cNvSpPr>
            <a:spLocks noChangeArrowheads="1"/>
          </p:cNvSpPr>
          <p:nvPr/>
        </p:nvSpPr>
        <p:spPr bwMode="auto">
          <a:xfrm>
            <a:off x="152400" y="3314700"/>
            <a:ext cx="8610600" cy="338772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gov.nih.nci.cabio.domain.NucleicAcidSequence</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gov.nih.nci.cabio.domain.Gene</a:t>
            </a:r>
            <a:r>
              <a:rPr lang="en-GB" b="0">
                <a:latin typeface="Arial" pitchFamily="-65" charset="0"/>
              </a:rPr>
              <a:t>" roleName="</a:t>
            </a:r>
            <a:r>
              <a:rPr lang="en-GB">
                <a:solidFill>
                  <a:srgbClr val="FF3300"/>
                </a:solidFill>
                <a:latin typeface="Arial" pitchFamily="-65" charset="0"/>
              </a:rPr>
              <a:t>geneCollection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&lt;ns1:Attribute name="</a:t>
            </a:r>
            <a:r>
              <a:rPr lang="en-GB">
                <a:solidFill>
                  <a:srgbClr val="FF3300"/>
                </a:solidFill>
                <a:latin typeface="Arial" pitchFamily="-65" charset="0"/>
              </a:rPr>
              <a:t>uniProtCode</a:t>
            </a:r>
            <a:r>
              <a:rPr lang="en-GB" b="0">
                <a:latin typeface="Arial" pitchFamily="-65" charset="0"/>
              </a:rPr>
              <a:t>" predicate="</a:t>
            </a:r>
            <a:r>
              <a:rPr lang="en-GB">
                <a:solidFill>
                  <a:srgbClr val="FF3300"/>
                </a:solidFill>
                <a:latin typeface="Arial" pitchFamily="-65" charset="0"/>
              </a:rPr>
              <a:t>EQUAL_TO</a:t>
            </a:r>
            <a:r>
              <a:rPr lang="en-GB" b="0">
                <a:latin typeface="Arial" pitchFamily="-65" charset="0"/>
              </a:rPr>
              <a:t>" value="</a:t>
            </a:r>
            <a:r>
              <a:rPr lang="en-GB">
                <a:solidFill>
                  <a:srgbClr val="FF3300"/>
                </a:solidFill>
                <a:latin typeface="Arial" pitchFamily="-65" charset="0"/>
              </a:rPr>
              <a:t>brca1_human</a:t>
            </a:r>
            <a:r>
              <a:rPr lang="en-GB" b="0">
                <a:latin typeface="Arial" pitchFamily="-65" charset="0"/>
              </a:rPr>
              <a:t>"/&gt;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3511" name="Line 7"/>
          <p:cNvSpPr>
            <a:spLocks noChangeShapeType="1"/>
          </p:cNvSpPr>
          <p:nvPr/>
        </p:nvSpPr>
        <p:spPr bwMode="auto">
          <a:xfrm>
            <a:off x="3048000" y="3048000"/>
            <a:ext cx="533400" cy="1981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5555" name="Picture 3"/>
          <p:cNvPicPr>
            <a:picLocks noChangeAspect="1" noChangeArrowheads="1"/>
          </p:cNvPicPr>
          <p:nvPr/>
        </p:nvPicPr>
        <p:blipFill>
          <a:blip r:embed="rId3"/>
          <a:srcRect/>
          <a:stretch>
            <a:fillRect/>
          </a:stretch>
        </p:blipFill>
        <p:spPr bwMode="auto">
          <a:xfrm>
            <a:off x="533400" y="1295400"/>
            <a:ext cx="7772400" cy="2246313"/>
          </a:xfrm>
          <a:prstGeom prst="rect">
            <a:avLst/>
          </a:prstGeom>
          <a:noFill/>
          <a:ln w="9525">
            <a:noFill/>
            <a:miter lim="800000"/>
            <a:headEnd/>
            <a:tailEnd/>
          </a:ln>
        </p:spPr>
      </p:pic>
      <p:sp>
        <p:nvSpPr>
          <p:cNvPr id="535556" name="Rectangle 4"/>
          <p:cNvSpPr>
            <a:spLocks noChangeArrowheads="1"/>
          </p:cNvSpPr>
          <p:nvPr/>
        </p:nvSpPr>
        <p:spPr bwMode="auto">
          <a:xfrm>
            <a:off x="622300" y="12573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5557" name="Oval 5"/>
          <p:cNvSpPr>
            <a:spLocks noChangeArrowheads="1"/>
          </p:cNvSpPr>
          <p:nvPr/>
        </p:nvSpPr>
        <p:spPr bwMode="auto">
          <a:xfrm>
            <a:off x="381000" y="26289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5558" name="Rectangle 6"/>
          <p:cNvSpPr>
            <a:spLocks noChangeArrowheads="1"/>
          </p:cNvSpPr>
          <p:nvPr/>
        </p:nvSpPr>
        <p:spPr bwMode="auto">
          <a:xfrm>
            <a:off x="152400" y="3314700"/>
            <a:ext cx="8610600" cy="2563813"/>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edu.georgetown.pir.domain.ZincFingerRegion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edu.georgetown.pir.domain.Protein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a:t>
            </a:r>
            <a:r>
              <a:rPr lang="en-US" b="0">
                <a:latin typeface="Arial" pitchFamily="-65" charset="0"/>
              </a:rPr>
              <a:t>&lt;ns1:Attribute name="</a:t>
            </a:r>
            <a:r>
              <a:rPr lang="en-US">
                <a:solidFill>
                  <a:srgbClr val="FF3300"/>
                </a:solidFill>
                <a:latin typeface="Arial" pitchFamily="-65" charset="0"/>
              </a:rPr>
              <a:t>uniprotkbEntryName</a:t>
            </a:r>
            <a:r>
              <a:rPr lang="en-US" b="0">
                <a:latin typeface="Arial" pitchFamily="-65" charset="0"/>
              </a:rPr>
              <a:t>" predicate="</a:t>
            </a:r>
            <a:r>
              <a:rPr lang="en-US">
                <a:solidFill>
                  <a:srgbClr val="FF3300"/>
                </a:solidFill>
                <a:latin typeface="Arial" pitchFamily="-65" charset="0"/>
              </a:rPr>
              <a:t>EQUAL_TO</a:t>
            </a:r>
            <a:r>
              <a:rPr lang="en-US" b="0">
                <a:latin typeface="Arial" pitchFamily="-65" charset="0"/>
              </a:rPr>
              <a:t>" value="</a:t>
            </a:r>
            <a:r>
              <a:rPr lang="en-US">
                <a:solidFill>
                  <a:srgbClr val="FF3300"/>
                </a:solidFill>
                <a:latin typeface="Arial" pitchFamily="-65" charset="0"/>
              </a:rPr>
              <a:t>brca1_human</a:t>
            </a:r>
            <a:r>
              <a:rPr lang="en-US" b="0">
                <a:latin typeface="Arial" pitchFamily="-65" charset="0"/>
              </a:rPr>
              <a:t>"/&gt;</a:t>
            </a:r>
            <a:endParaRPr lang="en-GB" b="0">
              <a:latin typeface="Arial" pitchFamily="-65" charset="0"/>
            </a:endParaRPr>
          </a:p>
          <a:p>
            <a:pPr algn="l">
              <a:spcBef>
                <a:spcPct val="0"/>
              </a:spcBef>
            </a:pPr>
            <a:r>
              <a:rPr lang="en-GB" b="0">
                <a:latin typeface="Arial" pitchFamily="-65" charset="0"/>
              </a:rPr>
              <a:t>&lt;/ns1:Association&gt;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5559" name="Line 7"/>
          <p:cNvSpPr>
            <a:spLocks noChangeShapeType="1"/>
          </p:cNvSpPr>
          <p:nvPr/>
        </p:nvSpPr>
        <p:spPr bwMode="auto">
          <a:xfrm>
            <a:off x="2057400" y="2819400"/>
            <a:ext cx="2057400" cy="1676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3"/>
          <a:srcRect t="7326" r="1608"/>
          <a:stretch>
            <a:fillRect/>
          </a:stretch>
        </p:blipFill>
        <p:spPr bwMode="auto">
          <a:xfrm>
            <a:off x="2590800" y="1524000"/>
            <a:ext cx="3886200" cy="5181600"/>
          </a:xfrm>
          <a:prstGeom prst="rect">
            <a:avLst/>
          </a:prstGeom>
          <a:noFill/>
          <a:ln w="28575">
            <a:noFill/>
            <a:miter lim="800000"/>
            <a:headEnd/>
            <a:tailEnd/>
          </a:ln>
          <a:effectLst/>
        </p:spPr>
      </p:pic>
      <p:sp>
        <p:nvSpPr>
          <p:cNvPr id="537603" name="Rectangle 2"/>
          <p:cNvSpPr>
            <a:spLocks noGrp="1" noChangeArrowheads="1"/>
          </p:cNvSpPr>
          <p:nvPr>
            <p:ph type="title" idx="4294967295"/>
          </p:nvPr>
        </p:nvSpPr>
        <p:spPr/>
        <p:txBody>
          <a:bodyPr/>
          <a:lstStyle/>
          <a:p>
            <a:r>
              <a:rPr lang="en-GB" sz="2700"/>
              <a:t>Collect information on the same protein from different resources</a:t>
            </a:r>
          </a:p>
        </p:txBody>
      </p:sp>
      <p:sp>
        <p:nvSpPr>
          <p:cNvPr id="537604" name="Rectangle 6"/>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-Dstep=step5</a:t>
            </a:r>
          </a:p>
        </p:txBody>
      </p:sp>
      <p:sp>
        <p:nvSpPr>
          <p:cNvPr id="537605" name="Oval 11"/>
          <p:cNvSpPr>
            <a:spLocks noChangeArrowheads="1"/>
          </p:cNvSpPr>
          <p:nvPr/>
        </p:nvSpPr>
        <p:spPr bwMode="auto">
          <a:xfrm>
            <a:off x="2133600" y="4495800"/>
            <a:ext cx="4953000" cy="16764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6" name="Oval 12"/>
          <p:cNvSpPr>
            <a:spLocks noChangeArrowheads="1"/>
          </p:cNvSpPr>
          <p:nvPr/>
        </p:nvSpPr>
        <p:spPr bwMode="auto">
          <a:xfrm>
            <a:off x="2133600" y="1752600"/>
            <a:ext cx="5257800" cy="1371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7" name="Text Box 6"/>
          <p:cNvSpPr txBox="1">
            <a:spLocks noChangeArrowheads="1"/>
          </p:cNvSpPr>
          <p:nvPr/>
        </p:nvSpPr>
        <p:spPr bwMode="auto">
          <a:xfrm>
            <a:off x="0" y="48006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Nucleic Acid Sequence from caBIO </a:t>
            </a:r>
          </a:p>
        </p:txBody>
      </p:sp>
      <p:sp>
        <p:nvSpPr>
          <p:cNvPr id="537608" name="Line 5"/>
          <p:cNvSpPr>
            <a:spLocks noChangeShapeType="1"/>
          </p:cNvSpPr>
          <p:nvPr/>
        </p:nvSpPr>
        <p:spPr bwMode="auto">
          <a:xfrm>
            <a:off x="1371600" y="5486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37609" name="Text Box 6"/>
          <p:cNvSpPr txBox="1">
            <a:spLocks noChangeArrowheads="1"/>
          </p:cNvSpPr>
          <p:nvPr/>
        </p:nvSpPr>
        <p:spPr bwMode="auto">
          <a:xfrm>
            <a:off x="0" y="2008188"/>
            <a:ext cx="22860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Zinc Finger Region from gridPIR </a:t>
            </a:r>
          </a:p>
        </p:txBody>
      </p:sp>
      <p:sp>
        <p:nvSpPr>
          <p:cNvPr id="537610" name="Line 5"/>
          <p:cNvSpPr>
            <a:spLocks noChangeShapeType="1"/>
          </p:cNvSpPr>
          <p:nvPr/>
        </p:nvSpPr>
        <p:spPr bwMode="auto">
          <a:xfrm>
            <a:off x="1371600" y="2693988"/>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Data Model Meaning</a:t>
            </a:r>
          </a:p>
        </p:txBody>
      </p:sp>
      <p:sp>
        <p:nvSpPr>
          <p:cNvPr id="26627" name="Rectangle 3"/>
          <p:cNvSpPr>
            <a:spLocks noGrp="1" noChangeArrowheads="1"/>
          </p:cNvSpPr>
          <p:nvPr>
            <p:ph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p:txBody>
          <a:bodyPr/>
          <a:lstStyle/>
          <a:p>
            <a:pPr eaLnBrk="1" hangingPunct="1"/>
            <a:r>
              <a:rPr lang="en-GB"/>
              <a:t>Conclusion</a:t>
            </a:r>
          </a:p>
        </p:txBody>
      </p:sp>
      <p:sp>
        <p:nvSpPr>
          <p:cNvPr id="539651" name="Rectangle 3"/>
          <p:cNvSpPr>
            <a:spLocks noGrp="1" noChangeArrowheads="1"/>
          </p:cNvSpPr>
          <p:nvPr>
            <p:ph type="body" idx="4294967295"/>
          </p:nvPr>
        </p:nvSpPr>
        <p:spPr/>
        <p:txBody>
          <a:bodyPr/>
          <a:lstStyle/>
          <a:p>
            <a:pPr eaLnBrk="1" hangingPunct="1"/>
            <a:r>
              <a:rPr lang="en-GB" sz="2400"/>
              <a:t>Using caBIG™ silver level compatible caGrid Services supported by semantic metadata, one can:</a:t>
            </a:r>
          </a:p>
          <a:p>
            <a:pPr lvl="1" eaLnBrk="1" hangingPunct="1"/>
            <a:r>
              <a:rPr lang="en-GB" sz="2400"/>
              <a:t>Discover information resources (Standard Vocabularies) – </a:t>
            </a:r>
            <a:r>
              <a:rPr lang="en-GB" sz="2400" b="1"/>
              <a:t>Semantic annotation is important</a:t>
            </a:r>
          </a:p>
          <a:p>
            <a:pPr lvl="1" eaLnBrk="1" hangingPunct="1"/>
            <a:r>
              <a:rPr lang="en-GB" sz="2400"/>
              <a:t>Query resources using a standard language CQL (Standard APIs) – </a:t>
            </a:r>
            <a:r>
              <a:rPr lang="en-GB" sz="2400" b="1"/>
              <a:t>API/model correspondence is important</a:t>
            </a:r>
          </a:p>
          <a:p>
            <a:pPr lvl="1" eaLnBrk="1" hangingPunct="1"/>
            <a:r>
              <a:rPr lang="en-GB" sz="2400"/>
              <a:t>Identify ways to combine information from multiple resources (CDEs) – </a:t>
            </a:r>
            <a:r>
              <a:rPr lang="en-GB" sz="2400" b="1"/>
              <a:t>CDE reuse is very important</a:t>
            </a:r>
          </a:p>
          <a:p>
            <a:pPr eaLnBrk="1" hangingPunct="1">
              <a:buFontTx/>
              <a:buNone/>
            </a:pPr>
            <a:endParaRPr lang="en-GB" sz="240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spcAft>
                <a:spcPts val="600"/>
              </a:spcAft>
              <a:buNone/>
            </a:pPr>
            <a:endParaRPr lang="en-US" sz="5400" dirty="0" smtClean="0"/>
          </a:p>
          <a:p>
            <a:pPr algn="ctr">
              <a:spcAft>
                <a:spcPts val="600"/>
              </a:spcAft>
              <a:buNone/>
            </a:pPr>
            <a:endParaRPr lang="en-US" sz="5400" dirty="0" smtClean="0"/>
          </a:p>
          <a:p>
            <a:pPr algn="ctr">
              <a:spcAft>
                <a:spcPts val="600"/>
              </a:spcAft>
              <a:buNone/>
            </a:pPr>
            <a:r>
              <a:rPr lang="en-US" sz="5400" dirty="0" smtClean="0"/>
              <a:t>Backup Slides</a:t>
            </a:r>
            <a:endParaRPr lang="en-US" sz="5400" dirty="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190750" y="28575"/>
          <a:ext cx="7029450" cy="6829425"/>
        </p:xfrm>
        <a:graphic>
          <a:graphicData uri="http://schemas.openxmlformats.org/presentationml/2006/ole">
            <p:oleObj spid="_x0000_s1185794" name="Bitmap Image" r:id="rId4" imgW="5961905" imgH="5792008" progId="">
              <p:embed/>
            </p:oleObj>
          </a:graphicData>
        </a:graphic>
      </p:graphicFrame>
      <p:sp>
        <p:nvSpPr>
          <p:cNvPr id="1027" name="AutoShape 3"/>
          <p:cNvSpPr>
            <a:spLocks noChangeArrowheads="1"/>
          </p:cNvSpPr>
          <p:nvPr/>
        </p:nvSpPr>
        <p:spPr bwMode="auto">
          <a:xfrm>
            <a:off x="381000" y="304800"/>
            <a:ext cx="1676400" cy="762000"/>
          </a:xfrm>
          <a:prstGeom prst="rightArrow">
            <a:avLst>
              <a:gd name="adj1" fmla="val 50000"/>
              <a:gd name="adj2" fmla="val 55000"/>
            </a:avLst>
          </a:prstGeom>
          <a:solidFill>
            <a:schemeClr val="bg1"/>
          </a:solidFill>
          <a:ln w="28575" cap="sq">
            <a:solidFill>
              <a:schemeClr val="hlink"/>
            </a:solidFill>
            <a:miter lim="800000"/>
            <a:headEnd/>
            <a:tailEnd/>
          </a:ln>
        </p:spPr>
        <p:txBody>
          <a:bodyPr wrap="none" anchor="ctr">
            <a:prstTxWarp prst="textNoShape">
              <a:avLst/>
            </a:prstTxWarp>
          </a:bodyPr>
          <a:lstStyle/>
          <a:p>
            <a:pPr algn="ctr"/>
            <a:r>
              <a:rPr lang="en-US" b="1">
                <a:solidFill>
                  <a:schemeClr val="hlink"/>
                </a:solidFill>
              </a:rPr>
              <a:t>SYNTACTIC</a:t>
            </a:r>
          </a:p>
        </p:txBody>
      </p:sp>
      <p:grpSp>
        <p:nvGrpSpPr>
          <p:cNvPr id="2" name="Group 4"/>
          <p:cNvGrpSpPr>
            <a:grpSpLocks/>
          </p:cNvGrpSpPr>
          <p:nvPr/>
        </p:nvGrpSpPr>
        <p:grpSpPr bwMode="auto">
          <a:xfrm>
            <a:off x="381000" y="2057400"/>
            <a:ext cx="1676400" cy="4572000"/>
            <a:chOff x="240" y="1296"/>
            <a:chExt cx="1056" cy="2880"/>
          </a:xfrm>
        </p:grpSpPr>
        <p:sp>
          <p:nvSpPr>
            <p:cNvPr id="1031" name="AutoShape 5"/>
            <p:cNvSpPr>
              <a:spLocks noChangeArrowheads="1"/>
            </p:cNvSpPr>
            <p:nvPr/>
          </p:nvSpPr>
          <p:spPr bwMode="auto">
            <a:xfrm>
              <a:off x="240" y="12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2" name="AutoShape 6"/>
            <p:cNvSpPr>
              <a:spLocks noChangeArrowheads="1"/>
            </p:cNvSpPr>
            <p:nvPr/>
          </p:nvSpPr>
          <p:spPr bwMode="auto">
            <a:xfrm>
              <a:off x="240" y="2352"/>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3" name="AutoShape 7"/>
            <p:cNvSpPr>
              <a:spLocks noChangeArrowheads="1"/>
            </p:cNvSpPr>
            <p:nvPr/>
          </p:nvSpPr>
          <p:spPr bwMode="auto">
            <a:xfrm>
              <a:off x="240" y="36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grpSp>
      <p:sp>
        <p:nvSpPr>
          <p:cNvPr id="1029" name="Text Box 8"/>
          <p:cNvSpPr txBox="1">
            <a:spLocks noChangeArrowheads="1"/>
          </p:cNvSpPr>
          <p:nvPr/>
        </p:nvSpPr>
        <p:spPr bwMode="auto">
          <a:xfrm>
            <a:off x="152400" y="4864100"/>
            <a:ext cx="5483225" cy="519113"/>
          </a:xfrm>
          <a:prstGeom prst="rect">
            <a:avLst/>
          </a:prstGeom>
          <a:solidFill>
            <a:schemeClr val="bg1"/>
          </a:solidFill>
          <a:ln w="12700" cap="sq">
            <a:noFill/>
            <a:miter lim="800000"/>
            <a:headEnd/>
            <a:tailEnd/>
          </a:ln>
        </p:spPr>
        <p:txBody>
          <a:bodyPr wrap="none">
            <a:prstTxWarp prst="textNoShape">
              <a:avLst/>
            </a:prstTxWarp>
            <a:spAutoFit/>
          </a:bodyPr>
          <a:lstStyle/>
          <a:p>
            <a:r>
              <a:rPr lang="en-US" sz="2800" b="1"/>
              <a:t>caBIG Compatibility Guidelines</a:t>
            </a:r>
          </a:p>
        </p:txBody>
      </p:sp>
      <p:sp>
        <p:nvSpPr>
          <p:cNvPr id="1030" name="Rectangle 9"/>
          <p:cNvSpPr>
            <a:spLocks noChangeArrowheads="1"/>
          </p:cNvSpPr>
          <p:nvPr/>
        </p:nvSpPr>
        <p:spPr bwMode="auto">
          <a:xfrm>
            <a:off x="7524750" y="276225"/>
            <a:ext cx="1619250" cy="6581775"/>
          </a:xfrm>
          <a:prstGeom prst="rect">
            <a:avLst/>
          </a:prstGeom>
          <a:solidFill>
            <a:srgbClr val="FFFF00">
              <a:alpha val="20000"/>
            </a:srgbClr>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838200" y="1466850"/>
            <a:ext cx="8153400" cy="4800600"/>
          </a:xfrm>
          <a:prstGeom prst="rect">
            <a:avLst/>
          </a:prstGeom>
          <a:noFill/>
          <a:ln w="9525">
            <a:noFill/>
            <a:miter lim="800000"/>
            <a:headEnd/>
            <a:tailEnd/>
          </a:ln>
        </p:spPr>
        <p:txBody>
          <a:bodyPr lIns="0" tIns="91440" rIns="0" bIns="0">
            <a:prstTxWarp prst="textNoShape">
              <a:avLst/>
            </a:prstTxWarp>
          </a:bodyPr>
          <a:lstStyle/>
          <a:p>
            <a:pPr marL="342900" indent="-342900">
              <a:lnSpc>
                <a:spcPct val="85000"/>
              </a:lnSpc>
              <a:spcBef>
                <a:spcPct val="20000"/>
              </a:spcBef>
              <a:buFontTx/>
              <a:buChar char="•"/>
            </a:pPr>
            <a:r>
              <a:rPr lang="en-US" sz="2400" dirty="0">
                <a:solidFill>
                  <a:srgbClr val="5F5F5F"/>
                </a:solidFill>
              </a:rPr>
              <a:t>Specifies the </a:t>
            </a:r>
            <a:r>
              <a:rPr lang="en-US" sz="2400" b="1" dirty="0">
                <a:solidFill>
                  <a:srgbClr val="5F5F5F"/>
                </a:solidFill>
              </a:rPr>
              <a:t>kind and quality of metadata necessary to describe data</a:t>
            </a:r>
            <a:r>
              <a:rPr lang="en-US" sz="2400" dirty="0">
                <a:solidFill>
                  <a:srgbClr val="5F5F5F"/>
                </a:solidFill>
              </a:rPr>
              <a:t>, and it specifies the management and administration of that metadata in a metadata registry (MDR). </a:t>
            </a:r>
          </a:p>
          <a:p>
            <a:pPr marL="342900" indent="-342900">
              <a:lnSpc>
                <a:spcPct val="85000"/>
              </a:lnSpc>
              <a:spcBef>
                <a:spcPct val="20000"/>
              </a:spcBef>
              <a:buFontTx/>
              <a:buChar char="•"/>
            </a:pPr>
            <a:r>
              <a:rPr lang="en-US" sz="2400" dirty="0">
                <a:solidFill>
                  <a:srgbClr val="5F5F5F"/>
                </a:solidFill>
              </a:rPr>
              <a:t>Applies to the formulation of </a:t>
            </a:r>
            <a:r>
              <a:rPr lang="en-US" sz="2400" b="1" dirty="0">
                <a:solidFill>
                  <a:srgbClr val="5F5F5F"/>
                </a:solidFill>
              </a:rPr>
              <a:t>data representations, concepts, meanings, and relationships</a:t>
            </a:r>
            <a:r>
              <a:rPr lang="en-US" sz="2400" dirty="0">
                <a:solidFill>
                  <a:srgbClr val="5F5F5F"/>
                </a:solidFill>
              </a:rPr>
              <a:t> between them, independent of the organization that produces the data. </a:t>
            </a:r>
          </a:p>
          <a:p>
            <a:pPr marL="342900" indent="-342900">
              <a:lnSpc>
                <a:spcPct val="85000"/>
              </a:lnSpc>
              <a:spcBef>
                <a:spcPct val="20000"/>
              </a:spcBef>
              <a:buFontTx/>
              <a:buChar char="•"/>
            </a:pPr>
            <a:r>
              <a:rPr lang="en-US" sz="2400" dirty="0">
                <a:solidFill>
                  <a:srgbClr val="5F5F5F"/>
                </a:solidFill>
              </a:rPr>
              <a:t>Does NOT apply to the physical representation of data as bits and bytes at the machine level. </a:t>
            </a:r>
          </a:p>
          <a:p>
            <a:pPr marL="342900" indent="-342900">
              <a:lnSpc>
                <a:spcPct val="85000"/>
              </a:lnSpc>
              <a:spcBef>
                <a:spcPct val="20000"/>
              </a:spcBef>
              <a:buFontTx/>
              <a:buChar char="•"/>
            </a:pPr>
            <a:r>
              <a:rPr lang="en-US" sz="2400" dirty="0">
                <a:solidFill>
                  <a:srgbClr val="5F5F5F"/>
                </a:solidFill>
              </a:rPr>
              <a:t>Provides the rules and guidelines for naming and identification of data elements. It defines the identifying attributes, describes the relationship of the attributes to each other and includes principles by which naming conventions can be developed.</a:t>
            </a:r>
          </a:p>
        </p:txBody>
      </p:sp>
      <p:sp>
        <p:nvSpPr>
          <p:cNvPr id="12291" name="Rectangle 10"/>
          <p:cNvSpPr>
            <a:spLocks noGrp="1" noChangeArrowheads="1"/>
          </p:cNvSpPr>
          <p:nvPr>
            <p:ph type="title"/>
          </p:nvPr>
        </p:nvSpPr>
        <p:spPr/>
        <p:txBody>
          <a:bodyPr/>
          <a:lstStyle/>
          <a:p>
            <a:r>
              <a:rPr lang="en-US"/>
              <a:t>The ISO/IEC 11179 Standard</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ISO Terms and Definitions</a:t>
            </a:r>
          </a:p>
        </p:txBody>
      </p:sp>
      <p:sp>
        <p:nvSpPr>
          <p:cNvPr id="13315" name="Line 4"/>
          <p:cNvSpPr>
            <a:spLocks noChangeShapeType="1"/>
          </p:cNvSpPr>
          <p:nvPr/>
        </p:nvSpPr>
        <p:spPr bwMode="auto">
          <a:xfrm flipV="1">
            <a:off x="3962400" y="46577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6" name="Line 5"/>
          <p:cNvSpPr>
            <a:spLocks noChangeShapeType="1"/>
          </p:cNvSpPr>
          <p:nvPr/>
        </p:nvSpPr>
        <p:spPr bwMode="auto">
          <a:xfrm flipV="1">
            <a:off x="3962400" y="56483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7" name="Line 6"/>
          <p:cNvSpPr>
            <a:spLocks noChangeShapeType="1"/>
          </p:cNvSpPr>
          <p:nvPr/>
        </p:nvSpPr>
        <p:spPr bwMode="auto">
          <a:xfrm flipV="1">
            <a:off x="79248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8" name="Line 7"/>
          <p:cNvSpPr>
            <a:spLocks noChangeShapeType="1"/>
          </p:cNvSpPr>
          <p:nvPr/>
        </p:nvSpPr>
        <p:spPr bwMode="auto">
          <a:xfrm flipV="1">
            <a:off x="4648200" y="2143125"/>
            <a:ext cx="0" cy="13716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9" name="Line 8"/>
          <p:cNvSpPr>
            <a:spLocks noChangeShapeType="1"/>
          </p:cNvSpPr>
          <p:nvPr/>
        </p:nvSpPr>
        <p:spPr bwMode="auto">
          <a:xfrm flipV="1">
            <a:off x="28194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20" name="Rectangle 9"/>
          <p:cNvSpPr>
            <a:spLocks noChangeArrowheads="1"/>
          </p:cNvSpPr>
          <p:nvPr/>
        </p:nvSpPr>
        <p:spPr bwMode="auto">
          <a:xfrm>
            <a:off x="838200" y="1466850"/>
            <a:ext cx="7924800" cy="4679950"/>
          </a:xfrm>
          <a:prstGeom prst="rect">
            <a:avLst/>
          </a:prstGeom>
          <a:noFill/>
          <a:ln w="9525">
            <a:solidFill>
              <a:srgbClr val="000000"/>
            </a:solidFill>
            <a:miter lim="800000"/>
            <a:headEnd/>
            <a:tailEnd/>
          </a:ln>
        </p:spPr>
        <p:txBody>
          <a:bodyPr>
            <a:prstTxWarp prst="textNoShape">
              <a:avLst/>
            </a:prstTxWarp>
          </a:bodyPr>
          <a:lstStyle/>
          <a:p>
            <a:endParaRPr lang="en-US"/>
          </a:p>
        </p:txBody>
      </p:sp>
      <p:sp>
        <p:nvSpPr>
          <p:cNvPr id="13321" name="Rectangle 10"/>
          <p:cNvSpPr>
            <a:spLocks noChangeArrowheads="1"/>
          </p:cNvSpPr>
          <p:nvPr/>
        </p:nvSpPr>
        <p:spPr bwMode="auto">
          <a:xfrm>
            <a:off x="5181600" y="5343525"/>
            <a:ext cx="32766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Permissible Value: </a:t>
            </a:r>
            <a:r>
              <a:rPr lang="en-US" sz="1200"/>
              <a:t>An expression of a value meaning in a specific value domain</a:t>
            </a:r>
            <a:endParaRPr lang="en-US" sz="1200" b="1"/>
          </a:p>
        </p:txBody>
      </p:sp>
      <p:sp>
        <p:nvSpPr>
          <p:cNvPr id="13322" name="Rectangle 11"/>
          <p:cNvSpPr>
            <a:spLocks noChangeArrowheads="1"/>
          </p:cNvSpPr>
          <p:nvPr/>
        </p:nvSpPr>
        <p:spPr bwMode="auto">
          <a:xfrm>
            <a:off x="5138738" y="4568825"/>
            <a:ext cx="1316037" cy="314325"/>
          </a:xfrm>
          <a:prstGeom prst="rect">
            <a:avLst/>
          </a:prstGeom>
          <a:noFill/>
          <a:ln w="9525">
            <a:noFill/>
            <a:miter lim="800000"/>
            <a:headEnd/>
            <a:tailEnd/>
          </a:ln>
        </p:spPr>
        <p:txBody>
          <a:bodyPr>
            <a:prstTxWarp prst="textNoShape">
              <a:avLst/>
            </a:prstTxWarp>
          </a:bodyPr>
          <a:lstStyle/>
          <a:p>
            <a:endParaRPr lang="en-US"/>
          </a:p>
        </p:txBody>
      </p:sp>
      <p:sp>
        <p:nvSpPr>
          <p:cNvPr id="13323" name="Rectangle 12"/>
          <p:cNvSpPr>
            <a:spLocks noChangeArrowheads="1"/>
          </p:cNvSpPr>
          <p:nvPr/>
        </p:nvSpPr>
        <p:spPr bwMode="auto">
          <a:xfrm>
            <a:off x="6061075" y="4730750"/>
            <a:ext cx="28575" cy="122238"/>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800">
                <a:solidFill>
                  <a:srgbClr val="000000"/>
                </a:solidFill>
              </a:rPr>
              <a:t> </a:t>
            </a:r>
            <a:endParaRPr lang="en-US" sz="2400">
              <a:latin typeface="Times New Roman" pitchFamily="-65" charset="0"/>
            </a:endParaRPr>
          </a:p>
        </p:txBody>
      </p:sp>
      <p:sp>
        <p:nvSpPr>
          <p:cNvPr id="13324" name="Rectangle 13"/>
          <p:cNvSpPr>
            <a:spLocks noChangeArrowheads="1"/>
          </p:cNvSpPr>
          <p:nvPr/>
        </p:nvSpPr>
        <p:spPr bwMode="auto">
          <a:xfrm>
            <a:off x="2651125" y="4497388"/>
            <a:ext cx="1404938" cy="542925"/>
          </a:xfrm>
          <a:prstGeom prst="rect">
            <a:avLst/>
          </a:prstGeom>
          <a:noFill/>
          <a:ln w="9525">
            <a:noFill/>
            <a:miter lim="800000"/>
            <a:headEnd/>
            <a:tailEnd/>
          </a:ln>
        </p:spPr>
        <p:txBody>
          <a:bodyPr>
            <a:prstTxWarp prst="textNoShape">
              <a:avLst/>
            </a:prstTxWarp>
          </a:bodyPr>
          <a:lstStyle/>
          <a:p>
            <a:endParaRPr lang="en-US"/>
          </a:p>
        </p:txBody>
      </p:sp>
      <p:sp>
        <p:nvSpPr>
          <p:cNvPr id="13325" name="Rectangle 14"/>
          <p:cNvSpPr>
            <a:spLocks noChangeArrowheads="1"/>
          </p:cNvSpPr>
          <p:nvPr/>
        </p:nvSpPr>
        <p:spPr bwMode="auto">
          <a:xfrm>
            <a:off x="4868863" y="2593975"/>
            <a:ext cx="1625600" cy="652463"/>
          </a:xfrm>
          <a:prstGeom prst="rect">
            <a:avLst/>
          </a:prstGeom>
          <a:noFill/>
          <a:ln w="9525">
            <a:noFill/>
            <a:miter lim="800000"/>
            <a:headEnd/>
            <a:tailEnd/>
          </a:ln>
        </p:spPr>
        <p:txBody>
          <a:bodyPr>
            <a:prstTxWarp prst="textNoShape">
              <a:avLst/>
            </a:prstTxWarp>
          </a:bodyPr>
          <a:lstStyle/>
          <a:p>
            <a:endParaRPr lang="en-US"/>
          </a:p>
        </p:txBody>
      </p:sp>
      <p:sp>
        <p:nvSpPr>
          <p:cNvPr id="13326" name="Rectangle 15"/>
          <p:cNvSpPr>
            <a:spLocks noChangeArrowheads="1"/>
          </p:cNvSpPr>
          <p:nvPr/>
        </p:nvSpPr>
        <p:spPr bwMode="auto">
          <a:xfrm>
            <a:off x="5181600" y="4352925"/>
            <a:ext cx="32766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Value Domain: </a:t>
            </a:r>
            <a:r>
              <a:rPr lang="en-US" sz="1200"/>
              <a:t>A set of attributes describing representational characteristics of instance data with or without permissible values </a:t>
            </a:r>
            <a:endParaRPr lang="en-US" sz="1200" b="1"/>
          </a:p>
        </p:txBody>
      </p:sp>
      <p:sp>
        <p:nvSpPr>
          <p:cNvPr id="13327" name="Rectangle 16"/>
          <p:cNvSpPr>
            <a:spLocks noChangeArrowheads="1"/>
          </p:cNvSpPr>
          <p:nvPr/>
        </p:nvSpPr>
        <p:spPr bwMode="auto">
          <a:xfrm>
            <a:off x="1066800" y="43529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Conceptual Domain: </a:t>
            </a:r>
            <a:r>
              <a:rPr lang="en-US" sz="1200"/>
              <a:t>A set of possible value meanings of a data element expressed without representation</a:t>
            </a:r>
            <a:endParaRPr lang="en-US" sz="1200" b="1"/>
          </a:p>
        </p:txBody>
      </p:sp>
      <p:sp>
        <p:nvSpPr>
          <p:cNvPr id="13328" name="Rectangle 17"/>
          <p:cNvSpPr>
            <a:spLocks noChangeArrowheads="1"/>
          </p:cNvSpPr>
          <p:nvPr/>
        </p:nvSpPr>
        <p:spPr bwMode="auto">
          <a:xfrm>
            <a:off x="1066800" y="53435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Value Meaning: </a:t>
            </a:r>
            <a:r>
              <a:rPr lang="en-US" sz="1200"/>
              <a:t>A member of the set of finite allowed inventory of notions that can be categorized for a conceptual domain </a:t>
            </a:r>
            <a:endParaRPr lang="en-US" sz="1200" b="1"/>
          </a:p>
        </p:txBody>
      </p:sp>
      <p:sp>
        <p:nvSpPr>
          <p:cNvPr id="13329" name="Rectangle 18"/>
          <p:cNvSpPr>
            <a:spLocks noChangeArrowheads="1"/>
          </p:cNvSpPr>
          <p:nvPr/>
        </p:nvSpPr>
        <p:spPr bwMode="auto">
          <a:xfrm>
            <a:off x="5029200" y="2447925"/>
            <a:ext cx="3429000" cy="7620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Data Element Representation: </a:t>
            </a:r>
            <a:r>
              <a:rPr lang="en-US" sz="1200"/>
              <a:t>The part of a data element having a value domain, data type and other representational specifications</a:t>
            </a:r>
            <a:endParaRPr lang="en-US" sz="1200" b="1"/>
          </a:p>
        </p:txBody>
      </p:sp>
      <p:sp>
        <p:nvSpPr>
          <p:cNvPr id="13330" name="Rectangle 19"/>
          <p:cNvSpPr>
            <a:spLocks noChangeArrowheads="1"/>
          </p:cNvSpPr>
          <p:nvPr/>
        </p:nvSpPr>
        <p:spPr bwMode="auto">
          <a:xfrm>
            <a:off x="4419600" y="3362325"/>
            <a:ext cx="2743200" cy="6858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Representation Class: </a:t>
            </a:r>
            <a:r>
              <a:rPr lang="en-US" sz="1200"/>
              <a:t>Classification of data elements based on the type of representational form</a:t>
            </a:r>
            <a:endParaRPr lang="en-US" sz="1200" b="1"/>
          </a:p>
        </p:txBody>
      </p:sp>
      <p:sp>
        <p:nvSpPr>
          <p:cNvPr id="13331" name="Rectangle 20"/>
          <p:cNvSpPr>
            <a:spLocks noChangeArrowheads="1"/>
          </p:cNvSpPr>
          <p:nvPr/>
        </p:nvSpPr>
        <p:spPr bwMode="auto">
          <a:xfrm>
            <a:off x="1066800" y="2447925"/>
            <a:ext cx="3048000" cy="8382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Concept: </a:t>
            </a:r>
            <a:r>
              <a:rPr lang="en-US" sz="1200"/>
              <a:t>An idea that can be represented in the form of a data element, described independently of any particular representation </a:t>
            </a:r>
            <a:endParaRPr lang="en-US" sz="1200" b="1"/>
          </a:p>
        </p:txBody>
      </p:sp>
      <p:sp>
        <p:nvSpPr>
          <p:cNvPr id="13332" name="Rectangle 21"/>
          <p:cNvSpPr>
            <a:spLocks noChangeArrowheads="1"/>
          </p:cNvSpPr>
          <p:nvPr/>
        </p:nvSpPr>
        <p:spPr bwMode="auto">
          <a:xfrm>
            <a:off x="2362200" y="1609725"/>
            <a:ext cx="60960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a:t>
            </a:r>
            <a:r>
              <a:rPr lang="en-US" sz="1200"/>
              <a:t>A unit of data for which the definition, identification, representation and permissible values are specified by means of a set of attributes</a:t>
            </a:r>
            <a:endParaRPr lang="en-US" sz="12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6627" name="Rectangle 3"/>
          <p:cNvSpPr>
            <a:spLocks noGrp="1" noChangeArrowheads="1"/>
          </p:cNvSpPr>
          <p:nvPr>
            <p:ph type="body" idx="4294967295"/>
          </p:nvPr>
        </p:nvSpPr>
        <p:spPr/>
        <p:txBody>
          <a:bodyPr/>
          <a:lstStyle/>
          <a:p>
            <a:pPr eaLnBrk="1" hangingPunct="1"/>
            <a:r>
              <a:rPr lang="en-US" sz="2000" dirty="0"/>
              <a:t>Cancer Data Standards Repository (caDSR)</a:t>
            </a:r>
            <a:r>
              <a:rPr lang="en-US" sz="2000" b="0" dirty="0"/>
              <a:t> is the database and tools used to house the metadata from caBIG® UML </a:t>
            </a:r>
            <a:r>
              <a:rPr lang="en-US" sz="2000" b="0" dirty="0" smtClean="0"/>
              <a:t>models</a:t>
            </a:r>
          </a:p>
          <a:p>
            <a:pPr eaLnBrk="1" hangingPunct="1"/>
            <a:r>
              <a:rPr lang="en-US" sz="2000" dirty="0"/>
              <a:t>UML Class Diagrams</a:t>
            </a:r>
            <a:r>
              <a:rPr lang="en-US" sz="2000" b="0" dirty="0"/>
              <a:t> form the basis for creating and registering semantically unambiguous </a:t>
            </a:r>
            <a:r>
              <a:rPr lang="en-US" sz="2000" dirty="0"/>
              <a:t>caDSR metadata</a:t>
            </a:r>
          </a:p>
          <a:p>
            <a:pPr eaLnBrk="1" hangingPunct="1"/>
            <a:r>
              <a:rPr lang="en-US" sz="2000" b="0" dirty="0"/>
              <a:t>In the caDSR, a data element corresponds to the combination of a semantically annotated class </a:t>
            </a:r>
            <a:r>
              <a:rPr lang="en-US" sz="2000" b="0" dirty="0" smtClean="0"/>
              <a:t>attribute</a:t>
            </a:r>
            <a:endParaRPr lang="en-US" sz="2000" b="0" dirty="0"/>
          </a:p>
        </p:txBody>
      </p:sp>
      <p:graphicFrame>
        <p:nvGraphicFramePr>
          <p:cNvPr id="2334724" name="Group 4"/>
          <p:cNvGraphicFramePr>
            <a:graphicFrameLocks noGrp="1"/>
          </p:cNvGraphicFramePr>
          <p:nvPr/>
        </p:nvGraphicFramePr>
        <p:xfrm>
          <a:off x="1143000" y="3733800"/>
          <a:ext cx="5867400" cy="2286000"/>
        </p:xfrm>
        <a:graphic>
          <a:graphicData uri="http://schemas.openxmlformats.org/drawingml/2006/table">
            <a:tbl>
              <a:tblPr/>
              <a:tblGrid>
                <a:gridCol w="3149600"/>
                <a:gridCol w="2717800"/>
              </a:tblGrid>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2000" b="1" i="1" u="none" strike="noStrike" cap="none" normalizeH="0" baseline="0" dirty="0">
                          <a:ln>
                            <a:noFill/>
                          </a:ln>
                          <a:solidFill>
                            <a:schemeClr val="tx1"/>
                          </a:solidFill>
                          <a:effectLst/>
                          <a:latin typeface="Arial" pitchFamily="-65" charset="0"/>
                        </a:rPr>
                        <a:t>UML 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2000" b="1" i="1" u="none" strike="noStrike" cap="none" normalizeH="0" baseline="0" dirty="0">
                          <a:ln>
                            <a:noFill/>
                          </a:ln>
                          <a:solidFill>
                            <a:srgbClr val="0000FF"/>
                          </a:solidFill>
                          <a:effectLst/>
                          <a:latin typeface="Arial" pitchFamily="-65" charset="0"/>
                        </a:rPr>
                        <a:t>caDSR Data Element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Object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Attribute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Property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Datatype (of the attribute)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dirty="0">
                          <a:ln>
                            <a:noFill/>
                          </a:ln>
                          <a:solidFill>
                            <a:srgbClr val="0000FF"/>
                          </a:solidFill>
                          <a:effectLst/>
                          <a:latin typeface="Arial" pitchFamily="-65" charset="0"/>
                        </a:rPr>
                        <a:t>Value Domain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645" name="AutoShape 21"/>
          <p:cNvSpPr>
            <a:spLocks/>
          </p:cNvSpPr>
          <p:nvPr/>
        </p:nvSpPr>
        <p:spPr bwMode="auto">
          <a:xfrm>
            <a:off x="7086600" y="4343400"/>
            <a:ext cx="76200" cy="1066800"/>
          </a:xfrm>
          <a:prstGeom prst="rightBrace">
            <a:avLst>
              <a:gd name="adj1" fmla="val 116667"/>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6" name="AutoShape 22"/>
          <p:cNvSpPr>
            <a:spLocks/>
          </p:cNvSpPr>
          <p:nvPr/>
        </p:nvSpPr>
        <p:spPr bwMode="auto">
          <a:xfrm>
            <a:off x="7086600" y="5486400"/>
            <a:ext cx="76200" cy="457200"/>
          </a:xfrm>
          <a:prstGeom prst="rightBrace">
            <a:avLst>
              <a:gd name="adj1" fmla="val 50000"/>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7" name="Text Box 23"/>
          <p:cNvSpPr txBox="1">
            <a:spLocks noChangeArrowheads="1"/>
          </p:cNvSpPr>
          <p:nvPr/>
        </p:nvSpPr>
        <p:spPr bwMode="auto">
          <a:xfrm>
            <a:off x="7251700" y="4572000"/>
            <a:ext cx="13589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data element</a:t>
            </a:r>
          </a:p>
          <a:p>
            <a:pPr algn="l">
              <a:spcBef>
                <a:spcPct val="0"/>
              </a:spcBef>
            </a:pPr>
            <a:r>
              <a:rPr lang="en-US" b="0" i="1">
                <a:solidFill>
                  <a:srgbClr val="0000FF"/>
                </a:solidFill>
                <a:latin typeface="Times New Roman" pitchFamily="-65" charset="0"/>
              </a:rPr>
              <a:t>concept</a:t>
            </a:r>
          </a:p>
        </p:txBody>
      </p:sp>
      <p:sp>
        <p:nvSpPr>
          <p:cNvPr id="666648" name="Text Box 24"/>
          <p:cNvSpPr txBox="1">
            <a:spLocks noChangeArrowheads="1"/>
          </p:cNvSpPr>
          <p:nvPr/>
        </p:nvSpPr>
        <p:spPr bwMode="auto">
          <a:xfrm>
            <a:off x="7239000" y="5454650"/>
            <a:ext cx="15748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representation </a:t>
            </a:r>
          </a:p>
          <a:p>
            <a:pPr algn="l">
              <a:spcBef>
                <a:spcPct val="0"/>
              </a:spcBef>
            </a:pPr>
            <a:r>
              <a:rPr lang="en-US" b="0" i="1">
                <a:solidFill>
                  <a:srgbClr val="0000FF"/>
                </a:solidFill>
                <a:latin typeface="Times New Roman" pitchFamily="-65" charset="0"/>
              </a:rPr>
              <a:t>term</a:t>
            </a:r>
          </a:p>
        </p:txBody>
      </p:sp>
      <p:sp>
        <p:nvSpPr>
          <p:cNvPr id="666649" name="Rectangle 25"/>
          <p:cNvSpPr>
            <a:spLocks noChangeArrowheads="1"/>
          </p:cNvSpPr>
          <p:nvPr/>
        </p:nvSpPr>
        <p:spPr bwMode="auto">
          <a:xfrm>
            <a:off x="3276600" y="6172200"/>
            <a:ext cx="5238750" cy="366713"/>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b="0"/>
              <a:t>ISO/IEC 11179 compliant Data Element Concepts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23108</TotalTime>
  <Words>7216</Words>
  <Application>Microsoft Office PowerPoint</Application>
  <PresentationFormat>On-screen Show (4:3)</PresentationFormat>
  <Paragraphs>850</Paragraphs>
  <Slides>84</Slides>
  <Notes>52</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3</vt:i4>
      </vt:variant>
      <vt:variant>
        <vt:lpstr>Slide Titles</vt:lpstr>
      </vt:variant>
      <vt:variant>
        <vt:i4>84</vt:i4>
      </vt:variant>
    </vt:vector>
  </HeadingPairs>
  <TitlesOfParts>
    <vt:vector size="93" baseType="lpstr">
      <vt:lpstr>caBIG Template -- Non NCI Presenters</vt:lpstr>
      <vt:lpstr>???</vt:lpstr>
      <vt:lpstr>???</vt:lpstr>
      <vt:lpstr>???</vt:lpstr>
      <vt:lpstr>???</vt:lpstr>
      <vt:lpstr>???</vt:lpstr>
      <vt:lpstr>Document</vt:lpstr>
      <vt:lpstr>Bitmap Image</vt:lpstr>
      <vt:lpstr>Visio</vt:lpstr>
      <vt:lpstr>Metadata Infrastructure</vt:lpstr>
      <vt:lpstr>Interoperability</vt:lpstr>
      <vt:lpstr>Why Model? </vt:lpstr>
      <vt:lpstr>What is UML?</vt:lpstr>
      <vt:lpstr>UML Documenting</vt:lpstr>
      <vt:lpstr>How are caBIG™ models different?</vt:lpstr>
      <vt:lpstr>Modeling for Interoperability</vt:lpstr>
      <vt:lpstr>Data Model Meaning</vt:lpstr>
      <vt:lpstr>Cancer Data Standards Repository (caDSR)</vt:lpstr>
      <vt:lpstr>Cancer Data Standards Repository (caDSR)</vt:lpstr>
      <vt:lpstr>Details of a Concept</vt:lpstr>
      <vt:lpstr>Enterprise Vocabulary Services (EVS)</vt:lpstr>
      <vt:lpstr>What can EVS do?</vt:lpstr>
      <vt:lpstr>Why do you need semantic metadata?</vt:lpstr>
      <vt:lpstr>Computable Interoperability</vt:lpstr>
      <vt:lpstr>Modeling Metadata Review</vt:lpstr>
      <vt:lpstr>So what does this mean to caGrid?</vt:lpstr>
      <vt:lpstr>caGrid Data Description Infrastructure</vt:lpstr>
      <vt:lpstr>Global Model Exchange</vt:lpstr>
      <vt:lpstr>GME Theory : Why does the GME exist?</vt:lpstr>
      <vt:lpstr>caBIG/caGrid use of GME</vt:lpstr>
      <vt:lpstr>GME Uses</vt:lpstr>
      <vt:lpstr>GME Information Model</vt:lpstr>
      <vt:lpstr>Introduce Integration: Browsing Schemas</vt:lpstr>
      <vt:lpstr>Introduce Integration: Publishing Schemas</vt:lpstr>
      <vt:lpstr>Introduce Integration: Leveraging models in service interfaces</vt:lpstr>
      <vt:lpstr>Syntax/Semantics Problem Statement</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Previous Implementation</vt:lpstr>
      <vt:lpstr>Connecting UML and XML: The complexities</vt:lpstr>
      <vt:lpstr>Connecting UML and XML: Conceptual solution</vt:lpstr>
      <vt:lpstr>Partial Mapping Example</vt:lpstr>
      <vt:lpstr>caDSR UML Project Mapping Realization</vt:lpstr>
      <vt:lpstr>Service Metadata: Core Model</vt:lpstr>
      <vt:lpstr>Service Metadata: Service Security</vt:lpstr>
      <vt:lpstr>Service Metadata: Data Service</vt:lpstr>
      <vt:lpstr>Metadata Model Service (MMS)</vt:lpstr>
      <vt:lpstr>MMS API</vt:lpstr>
      <vt:lpstr>MMS External Registries</vt:lpstr>
      <vt:lpstr>Introduce Integration: Domain Model Viewing</vt:lpstr>
      <vt:lpstr>Introduce Integration: Metadata Annotation</vt:lpstr>
      <vt:lpstr>Introduce Integration: Metadata Annotation, a  caDSR example</vt:lpstr>
      <vt:lpstr>Advertisement and Discovery Overview</vt:lpstr>
      <vt:lpstr>Advertisement and Discovery Process</vt:lpstr>
      <vt:lpstr>Service Discovery Process</vt:lpstr>
      <vt:lpstr>caGrid Portal: Service Map http://cagrid-portal.nci.nih.gov/</vt:lpstr>
      <vt:lpstr>caGrid Portal: Metadata-driven Discovery</vt:lpstr>
      <vt:lpstr>caGrid Portal: Service Details</vt:lpstr>
      <vt:lpstr>Advertisement and Discovery Specifications view</vt:lpstr>
      <vt:lpstr>Discovery API Client – Example Methods</vt:lpstr>
      <vt:lpstr>Discovery API Client – Discovering services using a keyword</vt:lpstr>
      <vt:lpstr>Metadata API - MetadataUtils</vt:lpstr>
      <vt:lpstr>Metadata API – MetadataUtils Example Methods</vt:lpstr>
      <vt:lpstr>Metadata API – MetadataUtils - Example</vt:lpstr>
      <vt:lpstr>Metadata API - DomainModelUtils</vt:lpstr>
      <vt:lpstr>Using tools to find data on the grid</vt:lpstr>
      <vt:lpstr>Using caGrid to for Semantic  Interoperability</vt:lpstr>
      <vt:lpstr>A Scientific User Scenario</vt:lpstr>
      <vt:lpstr>A Scientific User Scenario – Details</vt:lpstr>
      <vt:lpstr>caBIG™ Translation of the User Scenario</vt:lpstr>
      <vt:lpstr>Discover caGrid Data Services  providing protein information</vt:lpstr>
      <vt:lpstr>Discover caGrid Data Services  providing protein information</vt:lpstr>
      <vt:lpstr>Discover caGrid Data Services  providing protein information</vt:lpstr>
      <vt:lpstr>Find how to combine the information from these Data Services</vt:lpstr>
      <vt:lpstr>Find how to combine the information from these Data Services</vt:lpstr>
      <vt:lpstr>Find how to combine the information from these Data Services</vt:lpstr>
      <vt:lpstr>Identify/query the protein corresponding to BRCA1 gene</vt:lpstr>
      <vt:lpstr>Identify/query the protein corresponding to BRCA1 gene</vt:lpstr>
      <vt:lpstr>Identify/query the protein corresponding to BRCA1 gene</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Conclusion</vt:lpstr>
      <vt:lpstr>Slide 81</vt:lpstr>
      <vt:lpstr>Slide 82</vt:lpstr>
      <vt:lpstr>The ISO/IEC 11179 Standard</vt:lpstr>
      <vt:lpstr>ISO Terms and Definitions</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1095</cp:revision>
  <dcterms:created xsi:type="dcterms:W3CDTF">2009-06-19T13:58:37Z</dcterms:created>
  <dcterms:modified xsi:type="dcterms:W3CDTF">2009-06-19T20:35:34Z</dcterms:modified>
</cp:coreProperties>
</file>